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880" r:id="rId2"/>
    <p:sldId id="912" r:id="rId3"/>
    <p:sldId id="945" r:id="rId4"/>
    <p:sldId id="920" r:id="rId5"/>
    <p:sldId id="258" r:id="rId6"/>
    <p:sldId id="936" r:id="rId7"/>
    <p:sldId id="975" r:id="rId8"/>
    <p:sldId id="257" r:id="rId9"/>
    <p:sldId id="259" r:id="rId10"/>
    <p:sldId id="976" r:id="rId11"/>
    <p:sldId id="974" r:id="rId12"/>
    <p:sldId id="977" r:id="rId13"/>
    <p:sldId id="441" r:id="rId14"/>
    <p:sldId id="442" r:id="rId15"/>
    <p:sldId id="443" r:id="rId16"/>
    <p:sldId id="444" r:id="rId17"/>
    <p:sldId id="445" r:id="rId18"/>
    <p:sldId id="446" r:id="rId19"/>
    <p:sldId id="447" r:id="rId20"/>
    <p:sldId id="448" r:id="rId21"/>
    <p:sldId id="449" r:id="rId22"/>
    <p:sldId id="450" r:id="rId23"/>
    <p:sldId id="451" r:id="rId24"/>
    <p:sldId id="979" r:id="rId25"/>
    <p:sldId id="980" r:id="rId26"/>
    <p:sldId id="981" r:id="rId27"/>
    <p:sldId id="982" r:id="rId28"/>
    <p:sldId id="984" r:id="rId29"/>
    <p:sldId id="519" r:id="rId30"/>
    <p:sldId id="566" r:id="rId31"/>
    <p:sldId id="527" r:id="rId32"/>
    <p:sldId id="529" r:id="rId33"/>
    <p:sldId id="531" r:id="rId34"/>
    <p:sldId id="553" r:id="rId35"/>
    <p:sldId id="555" r:id="rId36"/>
    <p:sldId id="567" r:id="rId37"/>
    <p:sldId id="547" r:id="rId38"/>
    <p:sldId id="985" r:id="rId39"/>
    <p:sldId id="452" r:id="rId40"/>
    <p:sldId id="453" r:id="rId41"/>
    <p:sldId id="454" r:id="rId42"/>
    <p:sldId id="986"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660"/>
  </p:normalViewPr>
  <p:slideViewPr>
    <p:cSldViewPr snapToGrid="0">
      <p:cViewPr varScale="1">
        <p:scale>
          <a:sx n="108" d="100"/>
          <a:sy n="108" d="100"/>
        </p:scale>
        <p:origin x="654"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G:\&#1588;&#1575;&#1582;&#1589;%20&#1607;&#1575;%201404-1385\0&#1588;&#1575;&#1582;&#1589;%20&#1607;&#1575;-1404\00&#1605;&#1581;&#1575;&#1587;&#1576;&#1607;%20&#1588;&#1575;&#1582;&#1589;%20&#1608;%20&#1606;&#1605;&#1608;&#1583;&#1575;&#1585;%201403-2.1\&#1606;&#1605;&#1608;&#1583;&#1575;&#1585;1403\&#1606;&#1605;&#1608;&#1583;&#1575;&#1585;%20&#1588;&#1575;&#1582;&#1589;%20&#1576;&#1575;&#1604;&#1575;&#1740;%2018%20&#1587;&#1575;&#1604;%201403\&#1606;&#1605;&#1608;&#1583;&#1575;&#1585;%20&#1670;&#1575;&#1602;&#1740;%20&#1576;&#1575;&#1604;&#1575;&#1740;18%20&#1587;&#1575;&#1604;%20&#1588;&#1607;&#1585;&#1587;&#1578;&#1575;&#1606;&#1740;1403-99.xls"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700" b="1" i="0" u="none" strike="noStrike" baseline="0">
                <a:solidFill>
                  <a:srgbClr val="000000"/>
                </a:solidFill>
                <a:latin typeface="B Zar"/>
                <a:ea typeface="B Zar"/>
                <a:cs typeface="B Zar"/>
              </a:defRPr>
            </a:pPr>
            <a:r>
              <a:rPr lang="fa-IR"/>
              <a:t>مقایسه وضعیت شیوع اضافه وزن و چاقی در جمعیت بالای 18 سال ارزیابی شده به تفکیک شهرستان ،براساس سامانه سیب، استان گیلان سال 1403</a:t>
            </a:r>
          </a:p>
        </c:rich>
      </c:tx>
      <c:overlay val="0"/>
      <c:spPr>
        <a:noFill/>
        <a:ln w="25400">
          <a:noFill/>
        </a:ln>
      </c:spPr>
    </c:title>
    <c:autoTitleDeleted val="0"/>
    <c:plotArea>
      <c:layout/>
      <c:barChart>
        <c:barDir val="col"/>
        <c:grouping val="clustered"/>
        <c:varyColors val="0"/>
        <c:ser>
          <c:idx val="0"/>
          <c:order val="0"/>
          <c:tx>
            <c:strRef>
              <c:f>'آمار خام نمودار1403'!$C$3</c:f>
              <c:strCache>
                <c:ptCount val="1"/>
                <c:pt idx="0">
                  <c:v> اضافه وزن</c:v>
                </c:pt>
              </c:strCache>
            </c:strRef>
          </c:tx>
          <c:spPr>
            <a:solidFill>
              <a:srgbClr val="002060"/>
            </a:solidFill>
            <a:ln>
              <a:solidFill>
                <a:schemeClr val="tx1"/>
              </a:solidFill>
            </a:ln>
            <a:effectLst/>
          </c:spPr>
          <c:invertIfNegative val="0"/>
          <c:dPt>
            <c:idx val="17"/>
            <c:invertIfNegative val="0"/>
            <c:bubble3D val="0"/>
            <c:extLst>
              <c:ext xmlns:c16="http://schemas.microsoft.com/office/drawing/2014/chart" uri="{C3380CC4-5D6E-409C-BE32-E72D297353CC}">
                <c16:uniqueId val="{00000000-2587-4F3C-97CB-1534794A8E13}"/>
              </c:ext>
            </c:extLst>
          </c:dPt>
          <c:dPt>
            <c:idx val="18"/>
            <c:invertIfNegative val="0"/>
            <c:bubble3D val="0"/>
            <c:spPr>
              <a:solidFill>
                <a:srgbClr val="00B0F0"/>
              </a:solidFill>
              <a:ln>
                <a:solidFill>
                  <a:schemeClr val="tx1"/>
                </a:solidFill>
              </a:ln>
              <a:effectLst/>
            </c:spPr>
            <c:extLst>
              <c:ext xmlns:c16="http://schemas.microsoft.com/office/drawing/2014/chart" uri="{C3380CC4-5D6E-409C-BE32-E72D297353CC}">
                <c16:uniqueId val="{00000002-2587-4F3C-97CB-1534794A8E13}"/>
              </c:ext>
            </c:extLst>
          </c:dPt>
          <c:dLbls>
            <c:spPr>
              <a:noFill/>
              <a:ln w="25400">
                <a:noFill/>
              </a:ln>
            </c:spPr>
            <c:txPr>
              <a:bodyPr rot="-5400000" vert="horz" wrap="square" lIns="38100" tIns="19050" rIns="38100" bIns="19050" anchor="ctr">
                <a:spAutoFit/>
              </a:bodyPr>
              <a:lstStyle/>
              <a:p>
                <a:pPr algn="ctr">
                  <a:defRPr sz="900" b="1" i="0" u="none" strike="noStrike" baseline="0">
                    <a:solidFill>
                      <a:srgbClr val="000000"/>
                    </a:solidFill>
                    <a:latin typeface="Calibri"/>
                    <a:ea typeface="Calibri"/>
                    <a:cs typeface="Calibri"/>
                  </a:defRPr>
                </a:pPr>
                <a:endParaRPr lang="fa-I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'آمار خام نمودار1403'!$B$4:$B$21</c:f>
              <c:strCache>
                <c:ptCount val="18"/>
                <c:pt idx="0">
                  <c:v>آستارا</c:v>
                </c:pt>
                <c:pt idx="1">
                  <c:v>آستانه اشرفیه</c:v>
                </c:pt>
                <c:pt idx="2">
                  <c:v>املش</c:v>
                </c:pt>
                <c:pt idx="3">
                  <c:v>انزلی</c:v>
                </c:pt>
                <c:pt idx="4">
                  <c:v>تالش</c:v>
                </c:pt>
                <c:pt idx="5">
                  <c:v>خمام </c:v>
                </c:pt>
                <c:pt idx="6">
                  <c:v>رشت</c:v>
                </c:pt>
                <c:pt idx="7">
                  <c:v>رضوانشهر</c:v>
                </c:pt>
                <c:pt idx="8">
                  <c:v>رودبار</c:v>
                </c:pt>
                <c:pt idx="9">
                  <c:v>رودسر</c:v>
                </c:pt>
                <c:pt idx="10">
                  <c:v>سیاهکل</c:v>
                </c:pt>
                <c:pt idx="11">
                  <c:v>شفت</c:v>
                </c:pt>
                <c:pt idx="12">
                  <c:v>صومعه سرا</c:v>
                </c:pt>
                <c:pt idx="13">
                  <c:v>فومن</c:v>
                </c:pt>
                <c:pt idx="14">
                  <c:v>لاهیجان</c:v>
                </c:pt>
                <c:pt idx="15">
                  <c:v>لنگرود</c:v>
                </c:pt>
                <c:pt idx="16">
                  <c:v>ماسال</c:v>
                </c:pt>
                <c:pt idx="17">
                  <c:v>جمع کل استان</c:v>
                </c:pt>
              </c:strCache>
            </c:strRef>
          </c:cat>
          <c:val>
            <c:numRef>
              <c:f>'آمار خام نمودار1403'!$C$4:$C$21</c:f>
              <c:numCache>
                <c:formatCode>0.00</c:formatCode>
                <c:ptCount val="18"/>
                <c:pt idx="0">
                  <c:v>37.899117178081127</c:v>
                </c:pt>
                <c:pt idx="1">
                  <c:v>32.077470862183674</c:v>
                </c:pt>
                <c:pt idx="2">
                  <c:v>31.358402217019449</c:v>
                </c:pt>
                <c:pt idx="3">
                  <c:v>35.256704710080918</c:v>
                </c:pt>
                <c:pt idx="4">
                  <c:v>34.419726197884252</c:v>
                </c:pt>
                <c:pt idx="5">
                  <c:v>33.055544636188529</c:v>
                </c:pt>
                <c:pt idx="6">
                  <c:v>35.595864454174183</c:v>
                </c:pt>
                <c:pt idx="7">
                  <c:v>35.251764925896488</c:v>
                </c:pt>
                <c:pt idx="8">
                  <c:v>31.334826275787186</c:v>
                </c:pt>
                <c:pt idx="9">
                  <c:v>31.862221774599657</c:v>
                </c:pt>
                <c:pt idx="10">
                  <c:v>29.241289482253336</c:v>
                </c:pt>
                <c:pt idx="11">
                  <c:v>30.260178579057545</c:v>
                </c:pt>
                <c:pt idx="12">
                  <c:v>31.217406420210921</c:v>
                </c:pt>
                <c:pt idx="13">
                  <c:v>31.048838511055138</c:v>
                </c:pt>
                <c:pt idx="14">
                  <c:v>34.08062309230607</c:v>
                </c:pt>
                <c:pt idx="15">
                  <c:v>30.427708042770806</c:v>
                </c:pt>
                <c:pt idx="16">
                  <c:v>34.442760854799104</c:v>
                </c:pt>
                <c:pt idx="17">
                  <c:v>33.299235372755781</c:v>
                </c:pt>
              </c:numCache>
            </c:numRef>
          </c:val>
          <c:extLst>
            <c:ext xmlns:c16="http://schemas.microsoft.com/office/drawing/2014/chart" uri="{C3380CC4-5D6E-409C-BE32-E72D297353CC}">
              <c16:uniqueId val="{00000003-2587-4F3C-97CB-1534794A8E13}"/>
            </c:ext>
          </c:extLst>
        </c:ser>
        <c:ser>
          <c:idx val="1"/>
          <c:order val="1"/>
          <c:tx>
            <c:strRef>
              <c:f>'آمار خام نمودار1403'!$D$3</c:f>
              <c:strCache>
                <c:ptCount val="1"/>
                <c:pt idx="0">
                  <c:v>  چاقی</c:v>
                </c:pt>
              </c:strCache>
            </c:strRef>
          </c:tx>
          <c:invertIfNegative val="0"/>
          <c:dLbls>
            <c:spPr>
              <a:noFill/>
              <a:ln w="25400">
                <a:noFill/>
              </a:ln>
            </c:spPr>
            <c:txPr>
              <a:bodyPr rot="-5400000" vert="horz" wrap="square" lIns="38100" tIns="19050" rIns="38100" bIns="19050" anchor="ctr">
                <a:spAutoFit/>
              </a:bodyPr>
              <a:lstStyle/>
              <a:p>
                <a:pPr>
                  <a:defRPr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'آمار خام نمودار1403'!$B$4:$B$21</c:f>
              <c:strCache>
                <c:ptCount val="18"/>
                <c:pt idx="0">
                  <c:v>آستارا</c:v>
                </c:pt>
                <c:pt idx="1">
                  <c:v>آستانه اشرفیه</c:v>
                </c:pt>
                <c:pt idx="2">
                  <c:v>املش</c:v>
                </c:pt>
                <c:pt idx="3">
                  <c:v>انزلی</c:v>
                </c:pt>
                <c:pt idx="4">
                  <c:v>تالش</c:v>
                </c:pt>
                <c:pt idx="5">
                  <c:v>خمام </c:v>
                </c:pt>
                <c:pt idx="6">
                  <c:v>رشت</c:v>
                </c:pt>
                <c:pt idx="7">
                  <c:v>رضوانشهر</c:v>
                </c:pt>
                <c:pt idx="8">
                  <c:v>رودبار</c:v>
                </c:pt>
                <c:pt idx="9">
                  <c:v>رودسر</c:v>
                </c:pt>
                <c:pt idx="10">
                  <c:v>سیاهکل</c:v>
                </c:pt>
                <c:pt idx="11">
                  <c:v>شفت</c:v>
                </c:pt>
                <c:pt idx="12">
                  <c:v>صومعه سرا</c:v>
                </c:pt>
                <c:pt idx="13">
                  <c:v>فومن</c:v>
                </c:pt>
                <c:pt idx="14">
                  <c:v>لاهیجان</c:v>
                </c:pt>
                <c:pt idx="15">
                  <c:v>لنگرود</c:v>
                </c:pt>
                <c:pt idx="16">
                  <c:v>ماسال</c:v>
                </c:pt>
                <c:pt idx="17">
                  <c:v>جمع کل استان</c:v>
                </c:pt>
              </c:strCache>
            </c:strRef>
          </c:cat>
          <c:val>
            <c:numRef>
              <c:f>'آمار خام نمودار1403'!$D$4:$D$21</c:f>
              <c:numCache>
                <c:formatCode>0.00</c:formatCode>
                <c:ptCount val="18"/>
                <c:pt idx="0">
                  <c:v>25.574612063936531</c:v>
                </c:pt>
                <c:pt idx="1">
                  <c:v>23.041667693369146</c:v>
                </c:pt>
                <c:pt idx="2">
                  <c:v>20.822781786038512</c:v>
                </c:pt>
                <c:pt idx="3">
                  <c:v>24.963782198508884</c:v>
                </c:pt>
                <c:pt idx="4">
                  <c:v>29.198817672682015</c:v>
                </c:pt>
                <c:pt idx="5">
                  <c:v>25.5434568968906</c:v>
                </c:pt>
                <c:pt idx="6">
                  <c:v>21.590198314875455</c:v>
                </c:pt>
                <c:pt idx="7">
                  <c:v>25.924540651736873</c:v>
                </c:pt>
                <c:pt idx="8">
                  <c:v>24.881243213897939</c:v>
                </c:pt>
                <c:pt idx="9">
                  <c:v>18.555745795145533</c:v>
                </c:pt>
                <c:pt idx="10">
                  <c:v>17.714099641810485</c:v>
                </c:pt>
                <c:pt idx="11">
                  <c:v>24.381595249284402</c:v>
                </c:pt>
                <c:pt idx="12">
                  <c:v>19.466334453586743</c:v>
                </c:pt>
                <c:pt idx="13">
                  <c:v>21.56801007556675</c:v>
                </c:pt>
                <c:pt idx="14">
                  <c:v>23.990457144861942</c:v>
                </c:pt>
                <c:pt idx="15">
                  <c:v>22.06183170618317</c:v>
                </c:pt>
                <c:pt idx="16">
                  <c:v>26.976331051779091</c:v>
                </c:pt>
                <c:pt idx="17">
                  <c:v>23.10404927597796</c:v>
                </c:pt>
              </c:numCache>
            </c:numRef>
          </c:val>
          <c:extLst>
            <c:ext xmlns:c16="http://schemas.microsoft.com/office/drawing/2014/chart" uri="{C3380CC4-5D6E-409C-BE32-E72D297353CC}">
              <c16:uniqueId val="{00000004-2587-4F3C-97CB-1534794A8E13}"/>
            </c:ext>
          </c:extLst>
        </c:ser>
        <c:dLbls>
          <c:showLegendKey val="0"/>
          <c:showVal val="0"/>
          <c:showCatName val="0"/>
          <c:showSerName val="0"/>
          <c:showPercent val="0"/>
          <c:showBubbleSize val="0"/>
        </c:dLbls>
        <c:gapWidth val="219"/>
        <c:overlap val="-27"/>
        <c:axId val="220222592"/>
        <c:axId val="1"/>
      </c:barChart>
      <c:catAx>
        <c:axId val="220222592"/>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2700000" vert="horz"/>
          <a:lstStyle/>
          <a:p>
            <a:pPr>
              <a:defRPr sz="1000" b="1" i="0" u="none" strike="noStrike" baseline="0">
                <a:solidFill>
                  <a:srgbClr val="000000"/>
                </a:solidFill>
                <a:latin typeface="Calibri"/>
                <a:ea typeface="Calibri"/>
                <a:cs typeface="Calibri"/>
              </a:defRPr>
            </a:pPr>
            <a:endParaRPr lang="fa-IR"/>
          </a:p>
        </c:txPr>
        <c:crossAx val="1"/>
        <c:crosses val="autoZero"/>
        <c:auto val="0"/>
        <c:lblAlgn val="ctr"/>
        <c:lblOffset val="100"/>
        <c:noMultiLvlLbl val="0"/>
      </c:catAx>
      <c:valAx>
        <c:axId val="1"/>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ln w="9525">
            <a:noFill/>
          </a:ln>
        </c:spPr>
        <c:txPr>
          <a:bodyPr rot="0" vert="horz"/>
          <a:lstStyle/>
          <a:p>
            <a:pPr>
              <a:defRPr sz="900" b="0" i="0" u="none" strike="noStrike" baseline="0">
                <a:solidFill>
                  <a:srgbClr val="000000"/>
                </a:solidFill>
                <a:latin typeface="Calibri"/>
                <a:ea typeface="Calibri"/>
                <a:cs typeface="Calibri"/>
              </a:defRPr>
            </a:pPr>
            <a:endParaRPr lang="fa-IR"/>
          </a:p>
        </c:txPr>
        <c:crossAx val="220222592"/>
        <c:crosses val="autoZero"/>
        <c:crossBetween val="between"/>
      </c:valAx>
      <c:spPr>
        <a:noFill/>
        <a:ln>
          <a:solidFill>
            <a:schemeClr val="tx1"/>
          </a:solidFill>
        </a:ln>
        <a:effectLst/>
      </c:spPr>
    </c:plotArea>
    <c:legend>
      <c:legendPos val="b"/>
      <c:overlay val="0"/>
      <c:spPr>
        <a:noFill/>
        <a:ln w="25400">
          <a:noFill/>
        </a:ln>
      </c:spPr>
      <c:txPr>
        <a:bodyPr/>
        <a:lstStyle/>
        <a:p>
          <a:pPr>
            <a:defRPr sz="1010" b="1" i="0" u="none" strike="noStrike" baseline="0">
              <a:solidFill>
                <a:srgbClr val="000000"/>
              </a:solidFill>
              <a:latin typeface="Calibri"/>
              <a:ea typeface="Calibri"/>
              <a:cs typeface="Calibri"/>
            </a:defRPr>
          </a:pPr>
          <a:endParaRPr lang="en-US"/>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sz="1000" b="0" i="0" u="none" strike="noStrike" baseline="0">
          <a:solidFill>
            <a:srgbClr val="000000"/>
          </a:solidFill>
          <a:latin typeface="Calibri"/>
          <a:ea typeface="Calibri"/>
          <a:cs typeface="Calibri"/>
        </a:defRPr>
      </a:pPr>
      <a:endParaRPr lang="fa-IR"/>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8C5DE92-D928-42CB-ADAE-4D9FD216FE71}" type="datetimeFigureOut">
              <a:rPr lang="en-US" smtClean="0"/>
              <a:t>8/16/2025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94A420-A856-4734-B06F-D16829A87C6D}" type="slidenum">
              <a:rPr lang="en-US" smtClean="0"/>
              <a:t>‹#›</a:t>
            </a:fld>
            <a:endParaRPr lang="en-US"/>
          </a:p>
        </p:txBody>
      </p:sp>
    </p:spTree>
    <p:extLst>
      <p:ext uri="{BB962C8B-B14F-4D97-AF65-F5344CB8AC3E}">
        <p14:creationId xmlns:p14="http://schemas.microsoft.com/office/powerpoint/2010/main" val="7419570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Slide Image Placeholder 1">
            <a:extLst>
              <a:ext uri="{FF2B5EF4-FFF2-40B4-BE49-F238E27FC236}">
                <a16:creationId xmlns:a16="http://schemas.microsoft.com/office/drawing/2014/main" id="{83E268A5-C5DD-484E-5846-AAEB65064F68}"/>
              </a:ext>
            </a:extLst>
          </p:cNvPr>
          <p:cNvSpPr>
            <a:spLocks noGrp="1" noRot="1" noChangeAspect="1" noTextEdit="1"/>
          </p:cNvSpPr>
          <p:nvPr>
            <p:ph type="sldImg"/>
          </p:nvPr>
        </p:nvSpPr>
        <p:spPr>
          <a:ln/>
        </p:spPr>
      </p:sp>
      <p:sp>
        <p:nvSpPr>
          <p:cNvPr id="156675" name="Notes Placeholder 2">
            <a:extLst>
              <a:ext uri="{FF2B5EF4-FFF2-40B4-BE49-F238E27FC236}">
                <a16:creationId xmlns:a16="http://schemas.microsoft.com/office/drawing/2014/main" id="{85CBAE87-32BB-CC1C-AB4C-0B9B3F931A23}"/>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fa-IR" altLang="en-US"/>
          </a:p>
        </p:txBody>
      </p:sp>
      <p:sp>
        <p:nvSpPr>
          <p:cNvPr id="156676" name="Slide Number Placeholder 3">
            <a:extLst>
              <a:ext uri="{FF2B5EF4-FFF2-40B4-BE49-F238E27FC236}">
                <a16:creationId xmlns:a16="http://schemas.microsoft.com/office/drawing/2014/main" id="{A08B5F99-C6A6-93D6-64A9-06831FBA36B4}"/>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3200">
                <a:solidFill>
                  <a:schemeClr val="tx1"/>
                </a:solidFill>
                <a:latin typeface="Arial" panose="020B0604020202020204" pitchFamily="34" charset="0"/>
                <a:cs typeface="B Compset" panose="00000400000000000000" pitchFamily="2" charset="-78"/>
              </a:defRPr>
            </a:lvl1pPr>
            <a:lvl2pPr marL="742950" indent="-285750">
              <a:defRPr kumimoji="1" sz="3200">
                <a:solidFill>
                  <a:schemeClr val="tx1"/>
                </a:solidFill>
                <a:latin typeface="Arial" panose="020B0604020202020204" pitchFamily="34" charset="0"/>
                <a:cs typeface="B Compset" panose="00000400000000000000" pitchFamily="2" charset="-78"/>
              </a:defRPr>
            </a:lvl2pPr>
            <a:lvl3pPr marL="1143000" indent="-228600">
              <a:defRPr kumimoji="1" sz="3200">
                <a:solidFill>
                  <a:schemeClr val="tx1"/>
                </a:solidFill>
                <a:latin typeface="Arial" panose="020B0604020202020204" pitchFamily="34" charset="0"/>
                <a:cs typeface="B Compset" panose="00000400000000000000" pitchFamily="2" charset="-78"/>
              </a:defRPr>
            </a:lvl3pPr>
            <a:lvl4pPr marL="1600200" indent="-228600">
              <a:defRPr kumimoji="1" sz="3200">
                <a:solidFill>
                  <a:schemeClr val="tx1"/>
                </a:solidFill>
                <a:latin typeface="Arial" panose="020B0604020202020204" pitchFamily="34" charset="0"/>
                <a:cs typeface="B Compset" panose="00000400000000000000" pitchFamily="2" charset="-78"/>
              </a:defRPr>
            </a:lvl4pPr>
            <a:lvl5pPr marL="2057400" indent="-228600">
              <a:defRPr kumimoji="1" sz="3200">
                <a:solidFill>
                  <a:schemeClr val="tx1"/>
                </a:solidFill>
                <a:latin typeface="Arial" panose="020B0604020202020204" pitchFamily="34" charset="0"/>
                <a:cs typeface="B Compset" panose="00000400000000000000" pitchFamily="2" charset="-78"/>
              </a:defRPr>
            </a:lvl5pPr>
            <a:lvl6pPr marL="2514600" indent="-228600" eaLnBrk="0" fontAlgn="base" hangingPunct="0">
              <a:spcBef>
                <a:spcPct val="0"/>
              </a:spcBef>
              <a:spcAft>
                <a:spcPct val="0"/>
              </a:spcAft>
              <a:defRPr kumimoji="1" sz="3200">
                <a:solidFill>
                  <a:schemeClr val="tx1"/>
                </a:solidFill>
                <a:latin typeface="Arial" panose="020B0604020202020204" pitchFamily="34" charset="0"/>
                <a:cs typeface="B Compset" panose="00000400000000000000" pitchFamily="2" charset="-78"/>
              </a:defRPr>
            </a:lvl6pPr>
            <a:lvl7pPr marL="2971800" indent="-228600" eaLnBrk="0" fontAlgn="base" hangingPunct="0">
              <a:spcBef>
                <a:spcPct val="0"/>
              </a:spcBef>
              <a:spcAft>
                <a:spcPct val="0"/>
              </a:spcAft>
              <a:defRPr kumimoji="1" sz="3200">
                <a:solidFill>
                  <a:schemeClr val="tx1"/>
                </a:solidFill>
                <a:latin typeface="Arial" panose="020B0604020202020204" pitchFamily="34" charset="0"/>
                <a:cs typeface="B Compset" panose="00000400000000000000" pitchFamily="2" charset="-78"/>
              </a:defRPr>
            </a:lvl7pPr>
            <a:lvl8pPr marL="3429000" indent="-228600" eaLnBrk="0" fontAlgn="base" hangingPunct="0">
              <a:spcBef>
                <a:spcPct val="0"/>
              </a:spcBef>
              <a:spcAft>
                <a:spcPct val="0"/>
              </a:spcAft>
              <a:defRPr kumimoji="1" sz="3200">
                <a:solidFill>
                  <a:schemeClr val="tx1"/>
                </a:solidFill>
                <a:latin typeface="Arial" panose="020B0604020202020204" pitchFamily="34" charset="0"/>
                <a:cs typeface="B Compset" panose="00000400000000000000" pitchFamily="2" charset="-78"/>
              </a:defRPr>
            </a:lvl8pPr>
            <a:lvl9pPr marL="3886200" indent="-228600" eaLnBrk="0" fontAlgn="base" hangingPunct="0">
              <a:spcBef>
                <a:spcPct val="0"/>
              </a:spcBef>
              <a:spcAft>
                <a:spcPct val="0"/>
              </a:spcAft>
              <a:defRPr kumimoji="1" sz="3200">
                <a:solidFill>
                  <a:schemeClr val="tx1"/>
                </a:solidFill>
                <a:latin typeface="Arial" panose="020B0604020202020204" pitchFamily="34" charset="0"/>
                <a:cs typeface="B Compset" panose="00000400000000000000" pitchFamily="2" charset="-78"/>
              </a:defRPr>
            </a:lvl9pPr>
          </a:lstStyle>
          <a:p>
            <a:fld id="{C678A383-3E5C-41AE-840E-35B6FD3D6AB4}" type="slidenum">
              <a:rPr kumimoji="0" lang="fa-IR" altLang="en-US" sz="1200">
                <a:solidFill>
                  <a:srgbClr val="000000"/>
                </a:solidFill>
                <a:cs typeface="Arial" panose="020B0604020202020204" pitchFamily="34" charset="0"/>
              </a:rPr>
              <a:pPr/>
              <a:t>1</a:t>
            </a:fld>
            <a:endParaRPr kumimoji="0" lang="fa-IR" altLang="en-US" sz="1200">
              <a:solidFill>
                <a:srgbClr val="000000"/>
              </a:solidFill>
              <a:cs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EEA47E-3FB4-92C9-7050-4721F2DBB88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D46809F-3A12-4F50-ACDA-D7642A51DC7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7E46DDD-80D4-E4A2-6418-D6CE346509A1}"/>
              </a:ext>
            </a:extLst>
          </p:cNvPr>
          <p:cNvSpPr>
            <a:spLocks noGrp="1"/>
          </p:cNvSpPr>
          <p:nvPr>
            <p:ph type="dt" sz="half" idx="10"/>
          </p:nvPr>
        </p:nvSpPr>
        <p:spPr/>
        <p:txBody>
          <a:bodyPr/>
          <a:lstStyle/>
          <a:p>
            <a:fld id="{C418589F-E7C6-41E2-B98A-0BCD6604C303}" type="datetimeFigureOut">
              <a:rPr lang="en-US" smtClean="0"/>
              <a:t>8/16/2025</a:t>
            </a:fld>
            <a:endParaRPr lang="en-US"/>
          </a:p>
        </p:txBody>
      </p:sp>
      <p:sp>
        <p:nvSpPr>
          <p:cNvPr id="5" name="Footer Placeholder 4">
            <a:extLst>
              <a:ext uri="{FF2B5EF4-FFF2-40B4-BE49-F238E27FC236}">
                <a16:creationId xmlns:a16="http://schemas.microsoft.com/office/drawing/2014/main" id="{D41D10B5-69FA-E9C5-1732-BB538ECDC49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27DE858-DED3-FB2C-377B-175BA706E6A1}"/>
              </a:ext>
            </a:extLst>
          </p:cNvPr>
          <p:cNvSpPr>
            <a:spLocks noGrp="1"/>
          </p:cNvSpPr>
          <p:nvPr>
            <p:ph type="sldNum" sz="quarter" idx="12"/>
          </p:nvPr>
        </p:nvSpPr>
        <p:spPr/>
        <p:txBody>
          <a:bodyPr/>
          <a:lstStyle/>
          <a:p>
            <a:fld id="{07B70FEC-8E3E-49EA-ADD3-ABC09754B6B7}" type="slidenum">
              <a:rPr lang="en-US" smtClean="0"/>
              <a:t>‹#›</a:t>
            </a:fld>
            <a:endParaRPr lang="en-US"/>
          </a:p>
        </p:txBody>
      </p:sp>
    </p:spTree>
    <p:extLst>
      <p:ext uri="{BB962C8B-B14F-4D97-AF65-F5344CB8AC3E}">
        <p14:creationId xmlns:p14="http://schemas.microsoft.com/office/powerpoint/2010/main" val="987762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6AB65B-CFE1-5F6B-BF8C-1933617E2CE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DCF0C75-A1F4-85B1-42C6-DEB9683AB59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482EC9-5CF0-EDF0-9308-22FAE63EA0A2}"/>
              </a:ext>
            </a:extLst>
          </p:cNvPr>
          <p:cNvSpPr>
            <a:spLocks noGrp="1"/>
          </p:cNvSpPr>
          <p:nvPr>
            <p:ph type="dt" sz="half" idx="10"/>
          </p:nvPr>
        </p:nvSpPr>
        <p:spPr/>
        <p:txBody>
          <a:bodyPr/>
          <a:lstStyle/>
          <a:p>
            <a:fld id="{C418589F-E7C6-41E2-B98A-0BCD6604C303}" type="datetimeFigureOut">
              <a:rPr lang="en-US" smtClean="0"/>
              <a:t>8/16/2025</a:t>
            </a:fld>
            <a:endParaRPr lang="en-US"/>
          </a:p>
        </p:txBody>
      </p:sp>
      <p:sp>
        <p:nvSpPr>
          <p:cNvPr id="5" name="Footer Placeholder 4">
            <a:extLst>
              <a:ext uri="{FF2B5EF4-FFF2-40B4-BE49-F238E27FC236}">
                <a16:creationId xmlns:a16="http://schemas.microsoft.com/office/drawing/2014/main" id="{2C0129BA-1B92-68C4-8267-50ECA320E03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FED8476-6E0F-330A-E473-EB1557E0B450}"/>
              </a:ext>
            </a:extLst>
          </p:cNvPr>
          <p:cNvSpPr>
            <a:spLocks noGrp="1"/>
          </p:cNvSpPr>
          <p:nvPr>
            <p:ph type="sldNum" sz="quarter" idx="12"/>
          </p:nvPr>
        </p:nvSpPr>
        <p:spPr/>
        <p:txBody>
          <a:bodyPr/>
          <a:lstStyle/>
          <a:p>
            <a:fld id="{07B70FEC-8E3E-49EA-ADD3-ABC09754B6B7}" type="slidenum">
              <a:rPr lang="en-US" smtClean="0"/>
              <a:t>‹#›</a:t>
            </a:fld>
            <a:endParaRPr lang="en-US"/>
          </a:p>
        </p:txBody>
      </p:sp>
    </p:spTree>
    <p:extLst>
      <p:ext uri="{BB962C8B-B14F-4D97-AF65-F5344CB8AC3E}">
        <p14:creationId xmlns:p14="http://schemas.microsoft.com/office/powerpoint/2010/main" val="40962390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12CF163-E48A-13E9-CD7A-A2ECBD01590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73A3F71-1C59-4F96-7AC8-9F4A083FF07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20832F1-36AE-ADEE-A6DD-405585306956}"/>
              </a:ext>
            </a:extLst>
          </p:cNvPr>
          <p:cNvSpPr>
            <a:spLocks noGrp="1"/>
          </p:cNvSpPr>
          <p:nvPr>
            <p:ph type="dt" sz="half" idx="10"/>
          </p:nvPr>
        </p:nvSpPr>
        <p:spPr/>
        <p:txBody>
          <a:bodyPr/>
          <a:lstStyle/>
          <a:p>
            <a:fld id="{C418589F-E7C6-41E2-B98A-0BCD6604C303}" type="datetimeFigureOut">
              <a:rPr lang="en-US" smtClean="0"/>
              <a:t>8/16/2025</a:t>
            </a:fld>
            <a:endParaRPr lang="en-US"/>
          </a:p>
        </p:txBody>
      </p:sp>
      <p:sp>
        <p:nvSpPr>
          <p:cNvPr id="5" name="Footer Placeholder 4">
            <a:extLst>
              <a:ext uri="{FF2B5EF4-FFF2-40B4-BE49-F238E27FC236}">
                <a16:creationId xmlns:a16="http://schemas.microsoft.com/office/drawing/2014/main" id="{70BDAEC6-4C4A-2421-63F4-39732F8DEAF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AE9971B-6BD2-7A99-783E-B773789680B8}"/>
              </a:ext>
            </a:extLst>
          </p:cNvPr>
          <p:cNvSpPr>
            <a:spLocks noGrp="1"/>
          </p:cNvSpPr>
          <p:nvPr>
            <p:ph type="sldNum" sz="quarter" idx="12"/>
          </p:nvPr>
        </p:nvSpPr>
        <p:spPr/>
        <p:txBody>
          <a:bodyPr/>
          <a:lstStyle/>
          <a:p>
            <a:fld id="{07B70FEC-8E3E-49EA-ADD3-ABC09754B6B7}" type="slidenum">
              <a:rPr lang="en-US" smtClean="0"/>
              <a:t>‹#›</a:t>
            </a:fld>
            <a:endParaRPr lang="en-US"/>
          </a:p>
        </p:txBody>
      </p:sp>
    </p:spTree>
    <p:extLst>
      <p:ext uri="{BB962C8B-B14F-4D97-AF65-F5344CB8AC3E}">
        <p14:creationId xmlns:p14="http://schemas.microsoft.com/office/powerpoint/2010/main" val="24950760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3" y="244484"/>
            <a:ext cx="11180233" cy="1431925"/>
          </a:xfrm>
        </p:spPr>
        <p:txBody>
          <a:bodyPr/>
          <a:lstStyle/>
          <a:p>
            <a:r>
              <a:rPr lang="en-US"/>
              <a:t>Click to edit Master title style</a:t>
            </a:r>
          </a:p>
        </p:txBody>
      </p:sp>
      <p:sp>
        <p:nvSpPr>
          <p:cNvPr id="3" name="Table Placeholder 2"/>
          <p:cNvSpPr>
            <a:spLocks noGrp="1"/>
          </p:cNvSpPr>
          <p:nvPr>
            <p:ph type="tbl" idx="1"/>
          </p:nvPr>
        </p:nvSpPr>
        <p:spPr>
          <a:xfrm>
            <a:off x="1117607" y="1905002"/>
            <a:ext cx="10676468" cy="4191000"/>
          </a:xfrm>
        </p:spPr>
        <p:txBody>
          <a:bodyPr rtlCol="0">
            <a:normAutofit/>
          </a:bodyPr>
          <a:lstStyle/>
          <a:p>
            <a:pPr lvl="0"/>
            <a:endParaRPr lang="en-US" noProof="0"/>
          </a:p>
        </p:txBody>
      </p:sp>
      <p:sp>
        <p:nvSpPr>
          <p:cNvPr id="4" name="Date Placeholder 3">
            <a:extLst>
              <a:ext uri="{FF2B5EF4-FFF2-40B4-BE49-F238E27FC236}">
                <a16:creationId xmlns:a16="http://schemas.microsoft.com/office/drawing/2014/main" id="{72E35BC4-3C0E-686B-C6B5-EBD90BD1EBA4}"/>
              </a:ext>
            </a:extLst>
          </p:cNvPr>
          <p:cNvSpPr>
            <a:spLocks noGrp="1"/>
          </p:cNvSpPr>
          <p:nvPr>
            <p:ph type="dt" sz="half" idx="10"/>
          </p:nvPr>
        </p:nvSpPr>
        <p:spPr>
          <a:xfrm>
            <a:off x="1117601" y="6245225"/>
            <a:ext cx="2535767" cy="476250"/>
          </a:xfrm>
        </p:spPr>
        <p:txBody>
          <a:bodyPr/>
          <a:lstStyle>
            <a:lvl1pPr>
              <a:defRPr>
                <a:solidFill>
                  <a:prstClr val="white"/>
                </a:solidFill>
              </a:defRPr>
            </a:lvl1pPr>
          </a:lstStyle>
          <a:p>
            <a:pPr>
              <a:defRPr/>
            </a:pPr>
            <a:endParaRPr lang="en-US"/>
          </a:p>
        </p:txBody>
      </p:sp>
      <p:sp>
        <p:nvSpPr>
          <p:cNvPr id="5" name="Footer Placeholder 4">
            <a:extLst>
              <a:ext uri="{FF2B5EF4-FFF2-40B4-BE49-F238E27FC236}">
                <a16:creationId xmlns:a16="http://schemas.microsoft.com/office/drawing/2014/main" id="{5F1C2CE6-6A1D-D1C0-B401-A826DD882378}"/>
              </a:ext>
            </a:extLst>
          </p:cNvPr>
          <p:cNvSpPr>
            <a:spLocks noGrp="1"/>
          </p:cNvSpPr>
          <p:nvPr>
            <p:ph type="ftr" sz="quarter" idx="11"/>
          </p:nvPr>
        </p:nvSpPr>
        <p:spPr>
          <a:xfrm>
            <a:off x="4572000" y="6245225"/>
            <a:ext cx="3860800" cy="476250"/>
          </a:xfrm>
        </p:spPr>
        <p:txBody>
          <a:bodyPr/>
          <a:lstStyle>
            <a:lvl1pPr>
              <a:defRPr>
                <a:solidFill>
                  <a:prstClr val="white"/>
                </a:solidFill>
              </a:defRPr>
            </a:lvl1pPr>
          </a:lstStyle>
          <a:p>
            <a:pPr>
              <a:defRPr/>
            </a:pPr>
            <a:r>
              <a:rPr lang="en-US"/>
              <a:t>nsk-Dr.Del</a:t>
            </a:r>
          </a:p>
        </p:txBody>
      </p:sp>
      <p:sp>
        <p:nvSpPr>
          <p:cNvPr id="6" name="Slide Number Placeholder 5">
            <a:extLst>
              <a:ext uri="{FF2B5EF4-FFF2-40B4-BE49-F238E27FC236}">
                <a16:creationId xmlns:a16="http://schemas.microsoft.com/office/drawing/2014/main" id="{09C2AA3F-D892-E9E4-90C4-C90D23D53D6C}"/>
              </a:ext>
            </a:extLst>
          </p:cNvPr>
          <p:cNvSpPr>
            <a:spLocks noGrp="1"/>
          </p:cNvSpPr>
          <p:nvPr>
            <p:ph type="sldNum" sz="quarter" idx="12"/>
          </p:nvPr>
        </p:nvSpPr>
        <p:spPr>
          <a:xfrm>
            <a:off x="9249834" y="6245225"/>
            <a:ext cx="2535767" cy="476250"/>
          </a:xfrm>
        </p:spPr>
        <p:txBody>
          <a:bodyPr/>
          <a:lstStyle>
            <a:lvl1pPr>
              <a:defRPr/>
            </a:lvl1pPr>
          </a:lstStyle>
          <a:p>
            <a:fld id="{386BE428-9337-44B6-A4EC-1A9841B68EC2}" type="slidenum">
              <a:rPr lang="en-US" altLang="en-US"/>
              <a:pPr/>
              <a:t>‹#›</a:t>
            </a:fld>
            <a:endParaRPr lang="en-US" altLang="en-US"/>
          </a:p>
        </p:txBody>
      </p:sp>
    </p:spTree>
    <p:extLst>
      <p:ext uri="{BB962C8B-B14F-4D97-AF65-F5344CB8AC3E}">
        <p14:creationId xmlns:p14="http://schemas.microsoft.com/office/powerpoint/2010/main" val="36644744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37D6EE-6884-9E4D-7FA7-6E898D6AA13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5928441-AFA4-F581-6ADE-646D9BD817C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B47FBDF-96D1-B59B-EC74-CE84EBAFA439}"/>
              </a:ext>
            </a:extLst>
          </p:cNvPr>
          <p:cNvSpPr>
            <a:spLocks noGrp="1"/>
          </p:cNvSpPr>
          <p:nvPr>
            <p:ph type="dt" sz="half" idx="10"/>
          </p:nvPr>
        </p:nvSpPr>
        <p:spPr/>
        <p:txBody>
          <a:bodyPr/>
          <a:lstStyle/>
          <a:p>
            <a:fld id="{C418589F-E7C6-41E2-B98A-0BCD6604C303}" type="datetimeFigureOut">
              <a:rPr lang="en-US" smtClean="0"/>
              <a:t>8/16/2025</a:t>
            </a:fld>
            <a:endParaRPr lang="en-US"/>
          </a:p>
        </p:txBody>
      </p:sp>
      <p:sp>
        <p:nvSpPr>
          <p:cNvPr id="5" name="Footer Placeholder 4">
            <a:extLst>
              <a:ext uri="{FF2B5EF4-FFF2-40B4-BE49-F238E27FC236}">
                <a16:creationId xmlns:a16="http://schemas.microsoft.com/office/drawing/2014/main" id="{BFB85894-F9E4-1896-7656-F0BB5C115DB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1A1D39E-AA53-DC30-BAF7-B2627394F365}"/>
              </a:ext>
            </a:extLst>
          </p:cNvPr>
          <p:cNvSpPr>
            <a:spLocks noGrp="1"/>
          </p:cNvSpPr>
          <p:nvPr>
            <p:ph type="sldNum" sz="quarter" idx="12"/>
          </p:nvPr>
        </p:nvSpPr>
        <p:spPr/>
        <p:txBody>
          <a:bodyPr/>
          <a:lstStyle/>
          <a:p>
            <a:fld id="{07B70FEC-8E3E-49EA-ADD3-ABC09754B6B7}" type="slidenum">
              <a:rPr lang="en-US" smtClean="0"/>
              <a:t>‹#›</a:t>
            </a:fld>
            <a:endParaRPr lang="en-US"/>
          </a:p>
        </p:txBody>
      </p:sp>
    </p:spTree>
    <p:extLst>
      <p:ext uri="{BB962C8B-B14F-4D97-AF65-F5344CB8AC3E}">
        <p14:creationId xmlns:p14="http://schemas.microsoft.com/office/powerpoint/2010/main" val="26060275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04FC22-79CE-7840-C1FF-0A5C89C99C3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180088D-1111-54E3-9FA0-BF9A1BCC4FF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AECD2FC-CF29-7FB9-16A3-09185CB647DC}"/>
              </a:ext>
            </a:extLst>
          </p:cNvPr>
          <p:cNvSpPr>
            <a:spLocks noGrp="1"/>
          </p:cNvSpPr>
          <p:nvPr>
            <p:ph type="dt" sz="half" idx="10"/>
          </p:nvPr>
        </p:nvSpPr>
        <p:spPr/>
        <p:txBody>
          <a:bodyPr/>
          <a:lstStyle/>
          <a:p>
            <a:fld id="{C418589F-E7C6-41E2-B98A-0BCD6604C303}" type="datetimeFigureOut">
              <a:rPr lang="en-US" smtClean="0"/>
              <a:t>8/16/2025</a:t>
            </a:fld>
            <a:endParaRPr lang="en-US"/>
          </a:p>
        </p:txBody>
      </p:sp>
      <p:sp>
        <p:nvSpPr>
          <p:cNvPr id="5" name="Footer Placeholder 4">
            <a:extLst>
              <a:ext uri="{FF2B5EF4-FFF2-40B4-BE49-F238E27FC236}">
                <a16:creationId xmlns:a16="http://schemas.microsoft.com/office/drawing/2014/main" id="{1022DBEF-ABBF-4FE2-1BFB-C552D10657F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753B97D-027B-827C-2BB4-B9EF53DA2A25}"/>
              </a:ext>
            </a:extLst>
          </p:cNvPr>
          <p:cNvSpPr>
            <a:spLocks noGrp="1"/>
          </p:cNvSpPr>
          <p:nvPr>
            <p:ph type="sldNum" sz="quarter" idx="12"/>
          </p:nvPr>
        </p:nvSpPr>
        <p:spPr/>
        <p:txBody>
          <a:bodyPr/>
          <a:lstStyle/>
          <a:p>
            <a:fld id="{07B70FEC-8E3E-49EA-ADD3-ABC09754B6B7}" type="slidenum">
              <a:rPr lang="en-US" smtClean="0"/>
              <a:t>‹#›</a:t>
            </a:fld>
            <a:endParaRPr lang="en-US"/>
          </a:p>
        </p:txBody>
      </p:sp>
    </p:spTree>
    <p:extLst>
      <p:ext uri="{BB962C8B-B14F-4D97-AF65-F5344CB8AC3E}">
        <p14:creationId xmlns:p14="http://schemas.microsoft.com/office/powerpoint/2010/main" val="10905139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6B89F8-7B2D-E484-BBF5-DE2DF65E6F6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8CB0029-0CB0-6E0F-1F50-246E2A4E7E0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46E7B57-D623-C816-1E92-C0EB3A8D280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C017FFD-F1B6-178D-9591-FEA20BF8A7CC}"/>
              </a:ext>
            </a:extLst>
          </p:cNvPr>
          <p:cNvSpPr>
            <a:spLocks noGrp="1"/>
          </p:cNvSpPr>
          <p:nvPr>
            <p:ph type="dt" sz="half" idx="10"/>
          </p:nvPr>
        </p:nvSpPr>
        <p:spPr/>
        <p:txBody>
          <a:bodyPr/>
          <a:lstStyle/>
          <a:p>
            <a:fld id="{C418589F-E7C6-41E2-B98A-0BCD6604C303}" type="datetimeFigureOut">
              <a:rPr lang="en-US" smtClean="0"/>
              <a:t>8/16/2025</a:t>
            </a:fld>
            <a:endParaRPr lang="en-US"/>
          </a:p>
        </p:txBody>
      </p:sp>
      <p:sp>
        <p:nvSpPr>
          <p:cNvPr id="6" name="Footer Placeholder 5">
            <a:extLst>
              <a:ext uri="{FF2B5EF4-FFF2-40B4-BE49-F238E27FC236}">
                <a16:creationId xmlns:a16="http://schemas.microsoft.com/office/drawing/2014/main" id="{9BB3B7FD-65A2-FFD5-1100-3B15DABDC8B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A5C1141-15E0-E286-407E-DCEB4218AF16}"/>
              </a:ext>
            </a:extLst>
          </p:cNvPr>
          <p:cNvSpPr>
            <a:spLocks noGrp="1"/>
          </p:cNvSpPr>
          <p:nvPr>
            <p:ph type="sldNum" sz="quarter" idx="12"/>
          </p:nvPr>
        </p:nvSpPr>
        <p:spPr/>
        <p:txBody>
          <a:bodyPr/>
          <a:lstStyle/>
          <a:p>
            <a:fld id="{07B70FEC-8E3E-49EA-ADD3-ABC09754B6B7}" type="slidenum">
              <a:rPr lang="en-US" smtClean="0"/>
              <a:t>‹#›</a:t>
            </a:fld>
            <a:endParaRPr lang="en-US"/>
          </a:p>
        </p:txBody>
      </p:sp>
    </p:spTree>
    <p:extLst>
      <p:ext uri="{BB962C8B-B14F-4D97-AF65-F5344CB8AC3E}">
        <p14:creationId xmlns:p14="http://schemas.microsoft.com/office/powerpoint/2010/main" val="15432019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700D61-517A-0476-EDB2-C7FB99595DD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D9CB532-0E0C-0E0E-64A1-2D6D8F098CC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B57EE5D-4BBF-F4EB-2898-D6822FE604A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2955207-30C9-5E10-3CAB-8B17623D10E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084DCD8-9F8A-4C52-1279-127C6BDC1E2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BA98E73-D337-BE93-4295-501ADF5A8BD6}"/>
              </a:ext>
            </a:extLst>
          </p:cNvPr>
          <p:cNvSpPr>
            <a:spLocks noGrp="1"/>
          </p:cNvSpPr>
          <p:nvPr>
            <p:ph type="dt" sz="half" idx="10"/>
          </p:nvPr>
        </p:nvSpPr>
        <p:spPr/>
        <p:txBody>
          <a:bodyPr/>
          <a:lstStyle/>
          <a:p>
            <a:fld id="{C418589F-E7C6-41E2-B98A-0BCD6604C303}" type="datetimeFigureOut">
              <a:rPr lang="en-US" smtClean="0"/>
              <a:t>8/16/2025</a:t>
            </a:fld>
            <a:endParaRPr lang="en-US"/>
          </a:p>
        </p:txBody>
      </p:sp>
      <p:sp>
        <p:nvSpPr>
          <p:cNvPr id="8" name="Footer Placeholder 7">
            <a:extLst>
              <a:ext uri="{FF2B5EF4-FFF2-40B4-BE49-F238E27FC236}">
                <a16:creationId xmlns:a16="http://schemas.microsoft.com/office/drawing/2014/main" id="{20EE6632-942D-19BC-BA7E-8BDC9C927CE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3DC8E68-1A1D-1E76-59A2-52413C3D78B4}"/>
              </a:ext>
            </a:extLst>
          </p:cNvPr>
          <p:cNvSpPr>
            <a:spLocks noGrp="1"/>
          </p:cNvSpPr>
          <p:nvPr>
            <p:ph type="sldNum" sz="quarter" idx="12"/>
          </p:nvPr>
        </p:nvSpPr>
        <p:spPr/>
        <p:txBody>
          <a:bodyPr/>
          <a:lstStyle/>
          <a:p>
            <a:fld id="{07B70FEC-8E3E-49EA-ADD3-ABC09754B6B7}" type="slidenum">
              <a:rPr lang="en-US" smtClean="0"/>
              <a:t>‹#›</a:t>
            </a:fld>
            <a:endParaRPr lang="en-US"/>
          </a:p>
        </p:txBody>
      </p:sp>
    </p:spTree>
    <p:extLst>
      <p:ext uri="{BB962C8B-B14F-4D97-AF65-F5344CB8AC3E}">
        <p14:creationId xmlns:p14="http://schemas.microsoft.com/office/powerpoint/2010/main" val="16277869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F72CC7-06D2-54CF-9174-E0717CA30B0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39FDB79-7C34-478D-5762-484AC4C9FEED}"/>
              </a:ext>
            </a:extLst>
          </p:cNvPr>
          <p:cNvSpPr>
            <a:spLocks noGrp="1"/>
          </p:cNvSpPr>
          <p:nvPr>
            <p:ph type="dt" sz="half" idx="10"/>
          </p:nvPr>
        </p:nvSpPr>
        <p:spPr/>
        <p:txBody>
          <a:bodyPr/>
          <a:lstStyle/>
          <a:p>
            <a:fld id="{C418589F-E7C6-41E2-B98A-0BCD6604C303}" type="datetimeFigureOut">
              <a:rPr lang="en-US" smtClean="0"/>
              <a:t>8/16/2025</a:t>
            </a:fld>
            <a:endParaRPr lang="en-US"/>
          </a:p>
        </p:txBody>
      </p:sp>
      <p:sp>
        <p:nvSpPr>
          <p:cNvPr id="4" name="Footer Placeholder 3">
            <a:extLst>
              <a:ext uri="{FF2B5EF4-FFF2-40B4-BE49-F238E27FC236}">
                <a16:creationId xmlns:a16="http://schemas.microsoft.com/office/drawing/2014/main" id="{35CFDF3B-3454-E69C-91D5-81F82D1A8FE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ECE94F6-1881-AA3D-771F-EB1280E1AE95}"/>
              </a:ext>
            </a:extLst>
          </p:cNvPr>
          <p:cNvSpPr>
            <a:spLocks noGrp="1"/>
          </p:cNvSpPr>
          <p:nvPr>
            <p:ph type="sldNum" sz="quarter" idx="12"/>
          </p:nvPr>
        </p:nvSpPr>
        <p:spPr/>
        <p:txBody>
          <a:bodyPr/>
          <a:lstStyle/>
          <a:p>
            <a:fld id="{07B70FEC-8E3E-49EA-ADD3-ABC09754B6B7}" type="slidenum">
              <a:rPr lang="en-US" smtClean="0"/>
              <a:t>‹#›</a:t>
            </a:fld>
            <a:endParaRPr lang="en-US"/>
          </a:p>
        </p:txBody>
      </p:sp>
    </p:spTree>
    <p:extLst>
      <p:ext uri="{BB962C8B-B14F-4D97-AF65-F5344CB8AC3E}">
        <p14:creationId xmlns:p14="http://schemas.microsoft.com/office/powerpoint/2010/main" val="29691914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CE3891E-CE43-A116-6B61-FF57A8C2ED5B}"/>
              </a:ext>
            </a:extLst>
          </p:cNvPr>
          <p:cNvSpPr>
            <a:spLocks noGrp="1"/>
          </p:cNvSpPr>
          <p:nvPr>
            <p:ph type="dt" sz="half" idx="10"/>
          </p:nvPr>
        </p:nvSpPr>
        <p:spPr/>
        <p:txBody>
          <a:bodyPr/>
          <a:lstStyle/>
          <a:p>
            <a:fld id="{C418589F-E7C6-41E2-B98A-0BCD6604C303}" type="datetimeFigureOut">
              <a:rPr lang="en-US" smtClean="0"/>
              <a:t>8/16/2025</a:t>
            </a:fld>
            <a:endParaRPr lang="en-US"/>
          </a:p>
        </p:txBody>
      </p:sp>
      <p:sp>
        <p:nvSpPr>
          <p:cNvPr id="3" name="Footer Placeholder 2">
            <a:extLst>
              <a:ext uri="{FF2B5EF4-FFF2-40B4-BE49-F238E27FC236}">
                <a16:creationId xmlns:a16="http://schemas.microsoft.com/office/drawing/2014/main" id="{9A6150BC-7986-FE01-28D4-0D1CA9C25B7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5003D7D-E3F0-B292-A3C3-2AEFC3BA077B}"/>
              </a:ext>
            </a:extLst>
          </p:cNvPr>
          <p:cNvSpPr>
            <a:spLocks noGrp="1"/>
          </p:cNvSpPr>
          <p:nvPr>
            <p:ph type="sldNum" sz="quarter" idx="12"/>
          </p:nvPr>
        </p:nvSpPr>
        <p:spPr/>
        <p:txBody>
          <a:bodyPr/>
          <a:lstStyle/>
          <a:p>
            <a:fld id="{07B70FEC-8E3E-49EA-ADD3-ABC09754B6B7}" type="slidenum">
              <a:rPr lang="en-US" smtClean="0"/>
              <a:t>‹#›</a:t>
            </a:fld>
            <a:endParaRPr lang="en-US"/>
          </a:p>
        </p:txBody>
      </p:sp>
    </p:spTree>
    <p:extLst>
      <p:ext uri="{BB962C8B-B14F-4D97-AF65-F5344CB8AC3E}">
        <p14:creationId xmlns:p14="http://schemas.microsoft.com/office/powerpoint/2010/main" val="26377870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9C3431-7169-D6D5-78FE-28E4C8981A0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2663ABF-6650-251C-0A78-01F2CE797B7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0630947-542F-8CF8-6679-6B3AFFA45CF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0FBB3A1-52D8-B9FC-9081-B8B3C667C018}"/>
              </a:ext>
            </a:extLst>
          </p:cNvPr>
          <p:cNvSpPr>
            <a:spLocks noGrp="1"/>
          </p:cNvSpPr>
          <p:nvPr>
            <p:ph type="dt" sz="half" idx="10"/>
          </p:nvPr>
        </p:nvSpPr>
        <p:spPr/>
        <p:txBody>
          <a:bodyPr/>
          <a:lstStyle/>
          <a:p>
            <a:fld id="{C418589F-E7C6-41E2-B98A-0BCD6604C303}" type="datetimeFigureOut">
              <a:rPr lang="en-US" smtClean="0"/>
              <a:t>8/16/2025</a:t>
            </a:fld>
            <a:endParaRPr lang="en-US"/>
          </a:p>
        </p:txBody>
      </p:sp>
      <p:sp>
        <p:nvSpPr>
          <p:cNvPr id="6" name="Footer Placeholder 5">
            <a:extLst>
              <a:ext uri="{FF2B5EF4-FFF2-40B4-BE49-F238E27FC236}">
                <a16:creationId xmlns:a16="http://schemas.microsoft.com/office/drawing/2014/main" id="{78BCC8B8-7E28-D200-E5F2-9CF733C8110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315FA4E-2A39-64C8-4493-050D53BBC8A8}"/>
              </a:ext>
            </a:extLst>
          </p:cNvPr>
          <p:cNvSpPr>
            <a:spLocks noGrp="1"/>
          </p:cNvSpPr>
          <p:nvPr>
            <p:ph type="sldNum" sz="quarter" idx="12"/>
          </p:nvPr>
        </p:nvSpPr>
        <p:spPr/>
        <p:txBody>
          <a:bodyPr/>
          <a:lstStyle/>
          <a:p>
            <a:fld id="{07B70FEC-8E3E-49EA-ADD3-ABC09754B6B7}" type="slidenum">
              <a:rPr lang="en-US" smtClean="0"/>
              <a:t>‹#›</a:t>
            </a:fld>
            <a:endParaRPr lang="en-US"/>
          </a:p>
        </p:txBody>
      </p:sp>
    </p:spTree>
    <p:extLst>
      <p:ext uri="{BB962C8B-B14F-4D97-AF65-F5344CB8AC3E}">
        <p14:creationId xmlns:p14="http://schemas.microsoft.com/office/powerpoint/2010/main" val="13090984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39307-962D-A4D6-EA6C-0A876398566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806A34F-CA81-CBA0-745D-EBF559E39F6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4EA5C41-1179-89DB-313B-63241A92785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B042CAA-B38D-AB25-72A5-BE88C3C2D178}"/>
              </a:ext>
            </a:extLst>
          </p:cNvPr>
          <p:cNvSpPr>
            <a:spLocks noGrp="1"/>
          </p:cNvSpPr>
          <p:nvPr>
            <p:ph type="dt" sz="half" idx="10"/>
          </p:nvPr>
        </p:nvSpPr>
        <p:spPr/>
        <p:txBody>
          <a:bodyPr/>
          <a:lstStyle/>
          <a:p>
            <a:fld id="{C418589F-E7C6-41E2-B98A-0BCD6604C303}" type="datetimeFigureOut">
              <a:rPr lang="en-US" smtClean="0"/>
              <a:t>8/16/2025</a:t>
            </a:fld>
            <a:endParaRPr lang="en-US"/>
          </a:p>
        </p:txBody>
      </p:sp>
      <p:sp>
        <p:nvSpPr>
          <p:cNvPr id="6" name="Footer Placeholder 5">
            <a:extLst>
              <a:ext uri="{FF2B5EF4-FFF2-40B4-BE49-F238E27FC236}">
                <a16:creationId xmlns:a16="http://schemas.microsoft.com/office/drawing/2014/main" id="{F3B80047-FF69-5599-5173-BEDEF161DE6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BD01175-680C-6963-A4AC-FAB1E3DB48E6}"/>
              </a:ext>
            </a:extLst>
          </p:cNvPr>
          <p:cNvSpPr>
            <a:spLocks noGrp="1"/>
          </p:cNvSpPr>
          <p:nvPr>
            <p:ph type="sldNum" sz="quarter" idx="12"/>
          </p:nvPr>
        </p:nvSpPr>
        <p:spPr/>
        <p:txBody>
          <a:bodyPr/>
          <a:lstStyle/>
          <a:p>
            <a:fld id="{07B70FEC-8E3E-49EA-ADD3-ABC09754B6B7}" type="slidenum">
              <a:rPr lang="en-US" smtClean="0"/>
              <a:t>‹#›</a:t>
            </a:fld>
            <a:endParaRPr lang="en-US"/>
          </a:p>
        </p:txBody>
      </p:sp>
    </p:spTree>
    <p:extLst>
      <p:ext uri="{BB962C8B-B14F-4D97-AF65-F5344CB8AC3E}">
        <p14:creationId xmlns:p14="http://schemas.microsoft.com/office/powerpoint/2010/main" val="9679894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B276418-BE14-FC10-DA51-05B8C72D5CB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366BCBA-2C9A-07B0-856C-32594C82405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3F07084-74E8-0F01-95D7-DF47FFE9651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18589F-E7C6-41E2-B98A-0BCD6604C303}" type="datetimeFigureOut">
              <a:rPr lang="en-US" smtClean="0"/>
              <a:t>8/16/2025</a:t>
            </a:fld>
            <a:endParaRPr lang="en-US"/>
          </a:p>
        </p:txBody>
      </p:sp>
      <p:sp>
        <p:nvSpPr>
          <p:cNvPr id="5" name="Footer Placeholder 4">
            <a:extLst>
              <a:ext uri="{FF2B5EF4-FFF2-40B4-BE49-F238E27FC236}">
                <a16:creationId xmlns:a16="http://schemas.microsoft.com/office/drawing/2014/main" id="{24AE6077-AB13-B2AB-59AD-DBA2586C568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900DA5C-A166-780C-5ECA-716FC4BC704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B70FEC-8E3E-49EA-ADD3-ABC09754B6B7}" type="slidenum">
              <a:rPr lang="en-US" smtClean="0"/>
              <a:t>‹#›</a:t>
            </a:fld>
            <a:endParaRPr lang="en-US"/>
          </a:p>
        </p:txBody>
      </p:sp>
    </p:spTree>
    <p:extLst>
      <p:ext uri="{BB962C8B-B14F-4D97-AF65-F5344CB8AC3E}">
        <p14:creationId xmlns:p14="http://schemas.microsoft.com/office/powerpoint/2010/main" val="24671941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5">
            <a:extLst>
              <a:ext uri="{FF2B5EF4-FFF2-40B4-BE49-F238E27FC236}">
                <a16:creationId xmlns:a16="http://schemas.microsoft.com/office/drawing/2014/main" id="{C8F870B4-E34C-674C-CD90-6904B96E3754}"/>
              </a:ext>
            </a:extLst>
          </p:cNvPr>
          <p:cNvSpPr>
            <a:spLocks noGrp="1" noChangeArrowheads="1"/>
          </p:cNvSpPr>
          <p:nvPr>
            <p:ph idx="1"/>
          </p:nvPr>
        </p:nvSpPr>
        <p:spPr>
          <a:xfrm>
            <a:off x="2024063" y="908050"/>
            <a:ext cx="8183562" cy="5761038"/>
          </a:xfrm>
        </p:spPr>
        <p:txBody>
          <a:bodyPr/>
          <a:lstStyle/>
          <a:p>
            <a:pPr algn="r" rtl="1" eaLnBrk="1" hangingPunct="1">
              <a:lnSpc>
                <a:spcPct val="150000"/>
              </a:lnSpc>
            </a:pPr>
            <a:r>
              <a:rPr lang="fa-IR" altLang="en-US" sz="3600" b="1">
                <a:cs typeface="B Roya" panose="00000400000000000000" pitchFamily="2" charset="-78"/>
              </a:rPr>
              <a:t>اندازه گيري يد ادرار </a:t>
            </a:r>
            <a:r>
              <a:rPr lang="fa-IR" altLang="en-US" sz="3600" b="1" u="sng">
                <a:cs typeface="B Roya" panose="00000400000000000000" pitchFamily="2" charset="-78"/>
              </a:rPr>
              <a:t>مهمترين شاخص پايش برنامه  </a:t>
            </a:r>
            <a:r>
              <a:rPr lang="fa-IR" altLang="en-US" sz="3600" b="1">
                <a:cs typeface="B Roya" panose="00000400000000000000" pitchFamily="2" charset="-78"/>
              </a:rPr>
              <a:t>است زيرا اگر يددفعي مناسب باشد نشان دهنده </a:t>
            </a:r>
            <a:r>
              <a:rPr lang="fa-IR" altLang="en-US" sz="3600" b="1" u="sng">
                <a:cs typeface="B Roya" panose="00000400000000000000" pitchFamily="2" charset="-78"/>
              </a:rPr>
              <a:t>کفایت يد دريافتي </a:t>
            </a:r>
            <a:r>
              <a:rPr lang="fa-IR" altLang="en-US" sz="3600" b="1">
                <a:cs typeface="B Roya" panose="00000400000000000000" pitchFamily="2" charset="-78"/>
              </a:rPr>
              <a:t>است.</a:t>
            </a:r>
          </a:p>
          <a:p>
            <a:pPr algn="r" rtl="1" eaLnBrk="1" hangingPunct="1">
              <a:lnSpc>
                <a:spcPct val="150000"/>
              </a:lnSpc>
            </a:pPr>
            <a:r>
              <a:rPr lang="ar-SA" altLang="en-US" sz="3200" b="1">
                <a:cs typeface="B Roya" panose="00000400000000000000" pitchFamily="2" charset="-78"/>
              </a:rPr>
              <a:t>مطلوب ترين روش حصول اطمينان از كفايت دريافت يد از طريق رژيم غذايي</a:t>
            </a:r>
            <a:endParaRPr lang="fa-IR" altLang="en-US" sz="3200" b="1">
              <a:cs typeface="B Roya" panose="00000400000000000000" pitchFamily="2" charset="-78"/>
            </a:endParaRPr>
          </a:p>
        </p:txBody>
      </p:sp>
      <p:sp>
        <p:nvSpPr>
          <p:cNvPr id="6146" name="Rectangle 4">
            <a:extLst>
              <a:ext uri="{FF2B5EF4-FFF2-40B4-BE49-F238E27FC236}">
                <a16:creationId xmlns:a16="http://schemas.microsoft.com/office/drawing/2014/main" id="{76FA3998-1EB2-E5B2-34B0-7ACCFCBB8278}"/>
              </a:ext>
            </a:extLst>
          </p:cNvPr>
          <p:cNvSpPr>
            <a:spLocks noGrp="1" noChangeArrowheads="1"/>
          </p:cNvSpPr>
          <p:nvPr>
            <p:ph type="title"/>
          </p:nvPr>
        </p:nvSpPr>
        <p:spPr>
          <a:xfrm>
            <a:off x="2024063" y="428625"/>
            <a:ext cx="8183562" cy="407988"/>
          </a:xfrm>
        </p:spPr>
        <p:txBody>
          <a:bodyPr>
            <a:normAutofit fontScale="90000"/>
          </a:bodyPr>
          <a:lstStyle/>
          <a:p>
            <a:pPr algn="ctr" eaLnBrk="1" hangingPunct="1"/>
            <a:r>
              <a:rPr lang="fa-IR" altLang="en-US" sz="5400">
                <a:solidFill>
                  <a:srgbClr val="FF0000"/>
                </a:solidFill>
                <a:ea typeface="2  Kamran Outline"/>
                <a:cs typeface="2  Kamran Outline"/>
              </a:rPr>
              <a:t>پايش يد ادرار</a:t>
            </a:r>
            <a:endParaRPr lang="en-US" altLang="en-US" sz="5400">
              <a:solidFill>
                <a:srgbClr val="FF0000"/>
              </a:solidFill>
              <a:ea typeface="2  Kamran Outline"/>
              <a:cs typeface="2  Kamran Outline"/>
            </a:endParaRPr>
          </a:p>
        </p:txBody>
      </p:sp>
      <p:pic>
        <p:nvPicPr>
          <p:cNvPr id="155652" name="Picture 3" descr="23154_2007101954.jpg">
            <a:extLst>
              <a:ext uri="{FF2B5EF4-FFF2-40B4-BE49-F238E27FC236}">
                <a16:creationId xmlns:a16="http://schemas.microsoft.com/office/drawing/2014/main" id="{B0727C94-56E2-71E5-791E-846A10A307E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63750" y="4652964"/>
            <a:ext cx="2071688" cy="2071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blinds(horizontal)">
                                      <p:cBhvr>
                                        <p:cTn id="7" dur="500"/>
                                        <p:tgtEl>
                                          <p:spTgt spid="614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2531">
                                            <p:txEl>
                                              <p:pRg st="0" end="0"/>
                                            </p:txEl>
                                          </p:spTgt>
                                        </p:tgtEl>
                                        <p:attrNameLst>
                                          <p:attrName>style.visibility</p:attrName>
                                        </p:attrNameLst>
                                      </p:cBhvr>
                                      <p:to>
                                        <p:strVal val="visible"/>
                                      </p:to>
                                    </p:set>
                                    <p:animEffect transition="in" filter="blinds(horizontal)">
                                      <p:cBhvr>
                                        <p:cTn id="12" dur="500"/>
                                        <p:tgtEl>
                                          <p:spTgt spid="22531">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2531">
                                            <p:txEl>
                                              <p:pRg st="1" end="1"/>
                                            </p:txEl>
                                          </p:spTgt>
                                        </p:tgtEl>
                                        <p:attrNameLst>
                                          <p:attrName>style.visibility</p:attrName>
                                        </p:attrNameLst>
                                      </p:cBhvr>
                                      <p:to>
                                        <p:strVal val="visible"/>
                                      </p:to>
                                    </p:set>
                                    <p:animEffect transition="in" filter="blinds(horizontal)">
                                      <p:cBhvr>
                                        <p:cTn id="17" dur="500"/>
                                        <p:tgtEl>
                                          <p:spTgt spid="2253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300D64-478E-E178-958A-C8DD578CE2C7}"/>
              </a:ext>
            </a:extLst>
          </p:cNvPr>
          <p:cNvSpPr>
            <a:spLocks noGrp="1"/>
          </p:cNvSpPr>
          <p:nvPr>
            <p:ph type="title"/>
          </p:nvPr>
        </p:nvSpPr>
        <p:spPr/>
        <p:txBody>
          <a:bodyPr/>
          <a:lstStyle/>
          <a:p>
            <a:pPr algn="ctr" rtl="1"/>
            <a:r>
              <a:rPr lang="fa-IR" dirty="0"/>
              <a:t>انتظارات در اجرای برنامه پیشگیری و کنترل اختلالات ناشی از کمبود ید(</a:t>
            </a:r>
            <a:r>
              <a:rPr lang="en-US" dirty="0"/>
              <a:t>IDD</a:t>
            </a:r>
            <a:r>
              <a:rPr lang="fa-IR" dirty="0"/>
              <a:t>)</a:t>
            </a:r>
            <a:endParaRPr lang="en-US" dirty="0"/>
          </a:p>
        </p:txBody>
      </p:sp>
      <p:sp>
        <p:nvSpPr>
          <p:cNvPr id="3" name="Content Placeholder 2">
            <a:extLst>
              <a:ext uri="{FF2B5EF4-FFF2-40B4-BE49-F238E27FC236}">
                <a16:creationId xmlns:a16="http://schemas.microsoft.com/office/drawing/2014/main" id="{72D9EEB6-E059-E3CD-6F76-4C3C6D4AB090}"/>
              </a:ext>
            </a:extLst>
          </p:cNvPr>
          <p:cNvSpPr>
            <a:spLocks noGrp="1"/>
          </p:cNvSpPr>
          <p:nvPr>
            <p:ph idx="1"/>
          </p:nvPr>
        </p:nvSpPr>
        <p:spPr/>
        <p:txBody>
          <a:bodyPr/>
          <a:lstStyle/>
          <a:p>
            <a:pPr algn="r" rtl="1"/>
            <a:r>
              <a:rPr lang="fa-IR" dirty="0"/>
              <a:t>کلیه بهورزان جلسات آموزشی گروهی برای سفیران سلامت، رابطین، جوانان و سایر افراد جامعه تحت پوشش در زمینه لزوم مصرف نمک یددار تصفیه شده بجای نمک های رنگی و نمک دریا و به ویژه مادران باردار و شیرده در زمینه مصرف مکمل های حاوی ید برگزار نمایند.</a:t>
            </a:r>
          </a:p>
          <a:p>
            <a:pPr algn="r" rtl="1"/>
            <a:endParaRPr lang="en-US" dirty="0"/>
          </a:p>
        </p:txBody>
      </p:sp>
    </p:spTree>
    <p:extLst>
      <p:ext uri="{BB962C8B-B14F-4D97-AF65-F5344CB8AC3E}">
        <p14:creationId xmlns:p14="http://schemas.microsoft.com/office/powerpoint/2010/main" val="37236553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Title 1">
            <a:extLst>
              <a:ext uri="{FF2B5EF4-FFF2-40B4-BE49-F238E27FC236}">
                <a16:creationId xmlns:a16="http://schemas.microsoft.com/office/drawing/2014/main" id="{C4C76D36-B745-F144-E139-8E3178D1BB0B}"/>
              </a:ext>
            </a:extLst>
          </p:cNvPr>
          <p:cNvSpPr>
            <a:spLocks noGrp="1"/>
          </p:cNvSpPr>
          <p:nvPr>
            <p:ph type="title"/>
          </p:nvPr>
        </p:nvSpPr>
        <p:spPr>
          <a:solidFill>
            <a:srgbClr val="FFDDFF"/>
          </a:solidFill>
        </p:spPr>
        <p:txBody>
          <a:bodyPr/>
          <a:lstStyle/>
          <a:p>
            <a:pPr algn="ctr" rtl="1"/>
            <a:r>
              <a:rPr lang="fa-IR" altLang="en-US" sz="2800" b="1">
                <a:solidFill>
                  <a:srgbClr val="002060"/>
                </a:solidFill>
                <a:cs typeface="B Lotus" panose="00000400000000000000" pitchFamily="2" charset="-78"/>
              </a:rPr>
              <a:t>مقدار قابل قبول نمک براساس آخرین دستورعمل دفتر بهبود تغذیه جامعه در سال 1403  </a:t>
            </a:r>
            <a:endParaRPr lang="en-US" altLang="en-US" sz="2800" b="1">
              <a:solidFill>
                <a:srgbClr val="002060"/>
              </a:solidFill>
              <a:cs typeface="B Lotus" panose="00000400000000000000" pitchFamily="2" charset="-78"/>
            </a:endParaRPr>
          </a:p>
        </p:txBody>
      </p:sp>
      <p:pic>
        <p:nvPicPr>
          <p:cNvPr id="129027" name="Content Placeholder 3">
            <a:extLst>
              <a:ext uri="{FF2B5EF4-FFF2-40B4-BE49-F238E27FC236}">
                <a16:creationId xmlns:a16="http://schemas.microsoft.com/office/drawing/2014/main" id="{3830A48A-4361-FA55-ABED-641543F37DF3}"/>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2927351" y="2565400"/>
            <a:ext cx="6697663" cy="2070100"/>
          </a:xfr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7806CD-9079-F65C-6F95-93A9B813B6EE}"/>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5A935500-B0D5-28BF-8C82-FB96AFE394C1}"/>
              </a:ext>
            </a:extLst>
          </p:cNvPr>
          <p:cNvPicPr>
            <a:picLocks noGrp="1" noChangeAspect="1"/>
          </p:cNvPicPr>
          <p:nvPr>
            <p:ph idx="1"/>
          </p:nvPr>
        </p:nvPicPr>
        <p:blipFill>
          <a:blip r:embed="rId2"/>
          <a:stretch>
            <a:fillRect/>
          </a:stretch>
        </p:blipFill>
        <p:spPr>
          <a:xfrm>
            <a:off x="838200" y="160648"/>
            <a:ext cx="10431780" cy="6617342"/>
          </a:xfrm>
          <a:prstGeom prst="rect">
            <a:avLst/>
          </a:prstGeom>
        </p:spPr>
      </p:pic>
    </p:spTree>
    <p:extLst>
      <p:ext uri="{BB962C8B-B14F-4D97-AF65-F5344CB8AC3E}">
        <p14:creationId xmlns:p14="http://schemas.microsoft.com/office/powerpoint/2010/main" val="41538928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09489" y="368876"/>
            <a:ext cx="11029071" cy="4996432"/>
          </a:xfrm>
          <a:prstGeom prst="rect">
            <a:avLst/>
          </a:prstGeom>
        </p:spPr>
        <p:txBody>
          <a:bodyPr wrap="square">
            <a:spAutoFit/>
          </a:bodyPr>
          <a:lstStyle/>
          <a:p>
            <a:pPr algn="r" rtl="1">
              <a:lnSpc>
                <a:spcPct val="107000"/>
              </a:lnSpc>
              <a:spcAft>
                <a:spcPts val="800"/>
              </a:spcAft>
            </a:pPr>
            <a:r>
              <a:rPr lang="fa-IR" sz="2800" b="1" kern="100" dirty="0">
                <a:solidFill>
                  <a:srgbClr val="FF0000"/>
                </a:solidFill>
                <a:latin typeface="Calibri"/>
                <a:ea typeface="Calibri"/>
                <a:cs typeface="B Nazanin"/>
              </a:rPr>
              <a:t>                                                   </a:t>
            </a:r>
            <a:r>
              <a:rPr lang="ar-SA" sz="2800" b="1" kern="100" dirty="0">
                <a:solidFill>
                  <a:srgbClr val="FF0000"/>
                </a:solidFill>
                <a:latin typeface="Calibri"/>
                <a:ea typeface="Calibri"/>
                <a:cs typeface="B Nazanin"/>
              </a:rPr>
              <a:t>دلایل کاهش وزن</a:t>
            </a:r>
            <a:r>
              <a:rPr lang="fa-IR" sz="2800" b="1" kern="100" dirty="0">
                <a:solidFill>
                  <a:srgbClr val="FF0000"/>
                </a:solidFill>
                <a:latin typeface="Calibri"/>
                <a:ea typeface="Calibri"/>
                <a:cs typeface="B Nazanin"/>
              </a:rPr>
              <a:t> افراد سالمند </a:t>
            </a:r>
            <a:endParaRPr lang="fa-IR" sz="2800" b="1" kern="100" dirty="0">
              <a:solidFill>
                <a:srgbClr val="FF0000"/>
              </a:solidFill>
              <a:latin typeface="Calibri"/>
              <a:ea typeface="Calibri"/>
              <a:cs typeface="Arial"/>
            </a:endParaRPr>
          </a:p>
          <a:p>
            <a:pPr algn="r" rtl="1">
              <a:lnSpc>
                <a:spcPct val="107000"/>
              </a:lnSpc>
              <a:spcAft>
                <a:spcPts val="800"/>
              </a:spcAft>
            </a:pPr>
            <a:endParaRPr lang="fa-IR" sz="2800" b="1" kern="100" dirty="0">
              <a:solidFill>
                <a:srgbClr val="FF0000"/>
              </a:solidFill>
              <a:latin typeface="Calibri"/>
              <a:ea typeface="Calibri"/>
              <a:cs typeface="Arial"/>
            </a:endParaRPr>
          </a:p>
          <a:p>
            <a:pPr algn="r" rtl="1">
              <a:lnSpc>
                <a:spcPct val="107000"/>
              </a:lnSpc>
              <a:spcAft>
                <a:spcPts val="800"/>
              </a:spcAft>
            </a:pPr>
            <a:endParaRPr lang="fa-IR" sz="2800" b="1" kern="100" dirty="0">
              <a:solidFill>
                <a:srgbClr val="FF0000"/>
              </a:solidFill>
              <a:latin typeface="Calibri"/>
              <a:ea typeface="Calibri"/>
              <a:cs typeface="Arial"/>
            </a:endParaRPr>
          </a:p>
          <a:p>
            <a:pPr algn="r" rtl="1">
              <a:lnSpc>
                <a:spcPct val="107000"/>
              </a:lnSpc>
              <a:spcAft>
                <a:spcPts val="800"/>
              </a:spcAft>
            </a:pPr>
            <a:r>
              <a:rPr lang="ar-SA" sz="2800" kern="100" dirty="0">
                <a:latin typeface="Calibri"/>
                <a:ea typeface="Calibri"/>
                <a:cs typeface="B Nazanin"/>
              </a:rPr>
              <a:t>چهارعلت اصلی کاهش وزن افراد سالمند عبارتند از:</a:t>
            </a:r>
            <a:endParaRPr lang="fa-IR" sz="2800" kern="100" dirty="0">
              <a:latin typeface="Calibri"/>
              <a:ea typeface="Calibri"/>
              <a:cs typeface="B Nazanin"/>
            </a:endParaRPr>
          </a:p>
          <a:p>
            <a:pPr algn="r" rtl="1">
              <a:lnSpc>
                <a:spcPct val="107000"/>
              </a:lnSpc>
              <a:spcAft>
                <a:spcPts val="800"/>
              </a:spcAft>
            </a:pPr>
            <a:r>
              <a:rPr lang="ar-SA" sz="2800" kern="100" dirty="0">
                <a:latin typeface="Calibri"/>
                <a:ea typeface="Calibri"/>
                <a:cs typeface="B Nazanin"/>
              </a:rPr>
              <a:t> </a:t>
            </a:r>
            <a:r>
              <a:rPr lang="fa-IR" sz="2800" kern="100" dirty="0">
                <a:latin typeface="Calibri"/>
                <a:ea typeface="Calibri"/>
                <a:cs typeface="B Nazanin"/>
              </a:rPr>
              <a:t>- </a:t>
            </a:r>
            <a:r>
              <a:rPr lang="ar-SA" sz="2800" kern="100" dirty="0">
                <a:latin typeface="Calibri"/>
                <a:ea typeface="Calibri"/>
                <a:cs typeface="B Nazanin"/>
              </a:rPr>
              <a:t>بى اشتهايى (</a:t>
            </a:r>
            <a:r>
              <a:rPr lang="en-US" sz="2800" kern="100" dirty="0">
                <a:latin typeface="Calibri"/>
                <a:ea typeface="Calibri"/>
                <a:cs typeface="B Nazanin"/>
              </a:rPr>
              <a:t>Anorexia</a:t>
            </a:r>
            <a:r>
              <a:rPr lang="ar-SA" sz="2800" kern="100" dirty="0">
                <a:latin typeface="Calibri"/>
                <a:ea typeface="Calibri"/>
                <a:cs typeface="B Nazanin"/>
              </a:rPr>
              <a:t>)</a:t>
            </a:r>
            <a:endParaRPr lang="fa-IR" sz="2800" kern="100" dirty="0">
              <a:latin typeface="Calibri"/>
              <a:ea typeface="Calibri"/>
              <a:cs typeface="B Nazanin"/>
            </a:endParaRPr>
          </a:p>
          <a:p>
            <a:pPr algn="r" rtl="1">
              <a:lnSpc>
                <a:spcPct val="107000"/>
              </a:lnSpc>
              <a:spcAft>
                <a:spcPts val="800"/>
              </a:spcAft>
            </a:pPr>
            <a:r>
              <a:rPr lang="fa-IR" sz="2800" kern="100" dirty="0">
                <a:latin typeface="Calibri"/>
                <a:ea typeface="Calibri"/>
                <a:cs typeface="B Nazanin"/>
              </a:rPr>
              <a:t>- </a:t>
            </a:r>
            <a:r>
              <a:rPr lang="ar-SA" sz="2800" kern="100" dirty="0">
                <a:latin typeface="Calibri"/>
                <a:ea typeface="Calibri"/>
                <a:cs typeface="B Nazanin"/>
              </a:rPr>
              <a:t>تحليل توده عضلانى (</a:t>
            </a:r>
            <a:r>
              <a:rPr lang="en-US" sz="2800" kern="100" dirty="0" err="1">
                <a:latin typeface="Calibri"/>
                <a:ea typeface="Calibri"/>
                <a:cs typeface="B Nazanin"/>
              </a:rPr>
              <a:t>Sarcopenia</a:t>
            </a:r>
            <a:r>
              <a:rPr lang="ar-SA" sz="2800" kern="100" dirty="0">
                <a:latin typeface="Calibri"/>
                <a:ea typeface="Calibri"/>
                <a:cs typeface="B Nazanin"/>
              </a:rPr>
              <a:t>)</a:t>
            </a:r>
            <a:endParaRPr lang="fa-IR" sz="2800" kern="100" dirty="0">
              <a:latin typeface="Calibri"/>
              <a:ea typeface="Calibri"/>
              <a:cs typeface="B Nazanin"/>
            </a:endParaRPr>
          </a:p>
          <a:p>
            <a:pPr algn="r" rtl="1">
              <a:lnSpc>
                <a:spcPct val="107000"/>
              </a:lnSpc>
              <a:spcAft>
                <a:spcPts val="800"/>
              </a:spcAft>
            </a:pPr>
            <a:r>
              <a:rPr lang="ar-SA" sz="2800" kern="100" dirty="0">
                <a:latin typeface="Calibri"/>
                <a:ea typeface="Calibri"/>
                <a:cs typeface="B Nazanin"/>
              </a:rPr>
              <a:t> </a:t>
            </a:r>
            <a:r>
              <a:rPr lang="fa-IR" sz="2800" kern="100" dirty="0">
                <a:latin typeface="Calibri"/>
                <a:ea typeface="Calibri"/>
                <a:cs typeface="B Nazanin"/>
              </a:rPr>
              <a:t>- </a:t>
            </a:r>
            <a:r>
              <a:rPr lang="ar-SA" sz="2800" kern="100" dirty="0">
                <a:latin typeface="Calibri"/>
                <a:ea typeface="Calibri"/>
                <a:cs typeface="B Nazanin"/>
              </a:rPr>
              <a:t>لاغرى مفرط (</a:t>
            </a:r>
            <a:r>
              <a:rPr lang="en-US" sz="2800" kern="100" dirty="0">
                <a:solidFill>
                  <a:prstClr val="black"/>
                </a:solidFill>
                <a:latin typeface="Calibri"/>
                <a:ea typeface="Calibri"/>
                <a:cs typeface="B Nazanin"/>
              </a:rPr>
              <a:t>Cachexia</a:t>
            </a:r>
            <a:r>
              <a:rPr lang="ar-SA" sz="2800" kern="100" dirty="0">
                <a:latin typeface="Calibri"/>
                <a:ea typeface="Calibri"/>
                <a:cs typeface="B Nazanin"/>
              </a:rPr>
              <a:t>) </a:t>
            </a:r>
            <a:r>
              <a:rPr lang="fa-IR" sz="2800" kern="100" dirty="0">
                <a:latin typeface="Calibri"/>
                <a:ea typeface="Calibri"/>
                <a:cs typeface="B Nazanin"/>
              </a:rPr>
              <a:t> </a:t>
            </a:r>
          </a:p>
          <a:p>
            <a:pPr algn="r" rtl="1">
              <a:lnSpc>
                <a:spcPct val="107000"/>
              </a:lnSpc>
              <a:spcAft>
                <a:spcPts val="800"/>
              </a:spcAft>
            </a:pPr>
            <a:r>
              <a:rPr lang="fa-IR" sz="2800" kern="100" dirty="0">
                <a:latin typeface="Calibri"/>
                <a:ea typeface="Calibri"/>
                <a:cs typeface="B Nazanin"/>
              </a:rPr>
              <a:t>- </a:t>
            </a:r>
            <a:r>
              <a:rPr lang="ar-SA" sz="2800" kern="100" dirty="0">
                <a:latin typeface="Calibri"/>
                <a:ea typeface="Calibri"/>
                <a:cs typeface="B Nazanin"/>
              </a:rPr>
              <a:t>كم آبى (</a:t>
            </a:r>
            <a:r>
              <a:rPr lang="en-US" sz="2800" kern="100" dirty="0">
                <a:solidFill>
                  <a:prstClr val="black"/>
                </a:solidFill>
                <a:latin typeface="Calibri"/>
                <a:ea typeface="Calibri"/>
                <a:cs typeface="B Nazanin"/>
              </a:rPr>
              <a:t>Dehydration</a:t>
            </a:r>
            <a:r>
              <a:rPr lang="ar-SA" sz="2800" kern="100" dirty="0">
                <a:latin typeface="Calibri"/>
                <a:ea typeface="Calibri"/>
                <a:cs typeface="B Nazanin"/>
              </a:rPr>
              <a:t>)</a:t>
            </a:r>
            <a:endParaRPr lang="en-US" sz="2800" kern="100" dirty="0">
              <a:latin typeface="Calibri"/>
              <a:ea typeface="Calibri"/>
              <a:cs typeface="Arial"/>
            </a:endParaRPr>
          </a:p>
          <a:p>
            <a:pPr algn="r" rtl="1">
              <a:lnSpc>
                <a:spcPct val="107000"/>
              </a:lnSpc>
              <a:spcAft>
                <a:spcPts val="800"/>
              </a:spcAft>
            </a:pPr>
            <a:endParaRPr lang="en-US" sz="2400" kern="100" dirty="0">
              <a:effectLst/>
              <a:latin typeface="Calibri"/>
              <a:ea typeface="Calibri"/>
              <a:cs typeface="Aria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865529" y="2363372"/>
            <a:ext cx="4058162" cy="24513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911608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001935" y="336707"/>
            <a:ext cx="5995487" cy="553357"/>
          </a:xfrm>
          <a:prstGeom prst="rect">
            <a:avLst/>
          </a:prstGeom>
        </p:spPr>
        <p:txBody>
          <a:bodyPr wrap="none">
            <a:spAutoFit/>
          </a:bodyPr>
          <a:lstStyle/>
          <a:p>
            <a:pPr algn="r" rtl="1">
              <a:lnSpc>
                <a:spcPct val="107000"/>
              </a:lnSpc>
              <a:spcAft>
                <a:spcPts val="800"/>
              </a:spcAft>
            </a:pPr>
            <a:r>
              <a:rPr lang="ar-SA" sz="2800" b="1" kern="100" dirty="0">
                <a:solidFill>
                  <a:srgbClr val="C00000"/>
                </a:solidFill>
                <a:latin typeface="Calibri"/>
                <a:ea typeface="Calibri"/>
                <a:cs typeface="B Nazanin"/>
              </a:rPr>
              <a:t>١. بی اشتهایی سالمندى (</a:t>
            </a:r>
            <a:r>
              <a:rPr lang="en-US" sz="2800" b="1" kern="100" dirty="0">
                <a:solidFill>
                  <a:srgbClr val="C00000"/>
                </a:solidFill>
                <a:latin typeface="Calibri"/>
                <a:ea typeface="Calibri"/>
                <a:cs typeface="B Nazanin"/>
              </a:rPr>
              <a:t>Anorexia of Aging</a:t>
            </a:r>
            <a:r>
              <a:rPr lang="ar-SA" sz="2800" b="1" kern="100" dirty="0">
                <a:solidFill>
                  <a:srgbClr val="C00000"/>
                </a:solidFill>
                <a:latin typeface="Calibri"/>
                <a:ea typeface="Calibri"/>
                <a:cs typeface="B Nazanin"/>
              </a:rPr>
              <a:t>)</a:t>
            </a:r>
            <a:endParaRPr lang="en-US" sz="2800" b="1" kern="100" dirty="0">
              <a:solidFill>
                <a:srgbClr val="C00000"/>
              </a:solidFill>
              <a:effectLst/>
              <a:latin typeface="Calibri"/>
              <a:ea typeface="Calibri"/>
              <a:cs typeface="Arial"/>
            </a:endParaRPr>
          </a:p>
        </p:txBody>
      </p:sp>
      <p:sp>
        <p:nvSpPr>
          <p:cNvPr id="4" name="Rectangle 3"/>
          <p:cNvSpPr/>
          <p:nvPr/>
        </p:nvSpPr>
        <p:spPr>
          <a:xfrm>
            <a:off x="766497" y="1164998"/>
            <a:ext cx="10466362" cy="3664080"/>
          </a:xfrm>
          <a:prstGeom prst="rect">
            <a:avLst/>
          </a:prstGeom>
        </p:spPr>
        <p:txBody>
          <a:bodyPr wrap="square">
            <a:spAutoFit/>
          </a:bodyPr>
          <a:lstStyle/>
          <a:p>
            <a:pPr algn="just" rtl="1">
              <a:lnSpc>
                <a:spcPct val="107000"/>
              </a:lnSpc>
              <a:spcAft>
                <a:spcPts val="800"/>
              </a:spcAft>
            </a:pPr>
            <a:r>
              <a:rPr lang="ar-SA" sz="2400" kern="100" dirty="0">
                <a:solidFill>
                  <a:srgbClr val="00B050"/>
                </a:solidFill>
                <a:latin typeface="Calibri"/>
                <a:ea typeface="Calibri"/>
                <a:cs typeface="B Nazanin"/>
              </a:rPr>
              <a:t>بی اشتهایی فیزیولوژیک یا</a:t>
            </a:r>
            <a:r>
              <a:rPr lang="fa-IR" sz="2400" kern="100" dirty="0">
                <a:solidFill>
                  <a:srgbClr val="00B050"/>
                </a:solidFill>
                <a:latin typeface="Calibri"/>
                <a:ea typeface="Calibri"/>
                <a:cs typeface="B Nazanin"/>
              </a:rPr>
              <a:t> </a:t>
            </a:r>
            <a:r>
              <a:rPr lang="ar-SA" sz="2400" kern="100" dirty="0">
                <a:solidFill>
                  <a:srgbClr val="00B050"/>
                </a:solidFill>
                <a:latin typeface="Calibri"/>
                <a:ea typeface="Calibri"/>
                <a:cs typeface="B Nazanin"/>
              </a:rPr>
              <a:t>طبیعی به</a:t>
            </a:r>
            <a:r>
              <a:rPr lang="fa-IR" sz="2400" kern="100" dirty="0">
                <a:solidFill>
                  <a:srgbClr val="00B050"/>
                </a:solidFill>
                <a:latin typeface="Calibri"/>
                <a:ea typeface="Calibri"/>
                <a:cs typeface="B Nazanin"/>
              </a:rPr>
              <a:t> </a:t>
            </a:r>
            <a:r>
              <a:rPr lang="ar-SA" sz="2400" kern="100" dirty="0">
                <a:solidFill>
                  <a:srgbClr val="00B050"/>
                </a:solidFill>
                <a:latin typeface="Calibri"/>
                <a:ea typeface="Calibri"/>
                <a:cs typeface="B Nazanin"/>
              </a:rPr>
              <a:t>علت افت فعالیت</a:t>
            </a:r>
            <a:r>
              <a:rPr lang="fa-IR" sz="2400" kern="100" dirty="0">
                <a:solidFill>
                  <a:srgbClr val="00B050"/>
                </a:solidFill>
                <a:latin typeface="Calibri"/>
                <a:ea typeface="Calibri"/>
                <a:cs typeface="B Nazanin"/>
              </a:rPr>
              <a:t> </a:t>
            </a:r>
            <a:r>
              <a:rPr lang="ar-SA" sz="2400" kern="100" dirty="0">
                <a:solidFill>
                  <a:srgbClr val="00B050"/>
                </a:solidFill>
                <a:latin typeface="Calibri"/>
                <a:ea typeface="Calibri"/>
                <a:cs typeface="B Nazanin"/>
              </a:rPr>
              <a:t>های سالمندان </a:t>
            </a:r>
            <a:r>
              <a:rPr lang="ar-SA" sz="2400" kern="100" dirty="0">
                <a:latin typeface="Calibri"/>
                <a:ea typeface="Calibri"/>
                <a:cs typeface="B Nazanin"/>
              </a:rPr>
              <a:t>رخ می</a:t>
            </a:r>
            <a:r>
              <a:rPr lang="fa-IR" sz="2400" kern="100" dirty="0">
                <a:latin typeface="Calibri"/>
                <a:ea typeface="Calibri"/>
                <a:cs typeface="B Nazanin"/>
              </a:rPr>
              <a:t> </a:t>
            </a:r>
            <a:r>
              <a:rPr lang="ar-SA" sz="2400" kern="100" dirty="0">
                <a:latin typeface="Calibri"/>
                <a:ea typeface="Calibri"/>
                <a:cs typeface="B Nazanin"/>
              </a:rPr>
              <a:t>دهد.</a:t>
            </a:r>
            <a:r>
              <a:rPr lang="fa-IR" sz="2400" kern="100" dirty="0">
                <a:latin typeface="Calibri"/>
                <a:ea typeface="Calibri"/>
                <a:cs typeface="B Nazanin"/>
              </a:rPr>
              <a:t> </a:t>
            </a:r>
          </a:p>
          <a:p>
            <a:pPr algn="just" rtl="1">
              <a:lnSpc>
                <a:spcPct val="107000"/>
              </a:lnSpc>
              <a:spcAft>
                <a:spcPts val="800"/>
              </a:spcAft>
            </a:pPr>
            <a:r>
              <a:rPr lang="fa-IR" sz="2400" kern="100" dirty="0">
                <a:latin typeface="Calibri"/>
                <a:ea typeface="Calibri"/>
                <a:cs typeface="B Nazanin"/>
              </a:rPr>
              <a:t> </a:t>
            </a:r>
            <a:r>
              <a:rPr lang="ar-SA" sz="2400" kern="100" dirty="0">
                <a:latin typeface="Calibri"/>
                <a:ea typeface="Calibri"/>
                <a:cs typeface="B Nazanin"/>
              </a:rPr>
              <a:t>سایردلایل بی اشتهایی عبارتنداز:</a:t>
            </a:r>
            <a:r>
              <a:rPr lang="fa-IR" sz="2400" kern="100" dirty="0">
                <a:latin typeface="Calibri"/>
                <a:ea typeface="Calibri"/>
                <a:cs typeface="B Nazanin"/>
              </a:rPr>
              <a:t> </a:t>
            </a:r>
          </a:p>
          <a:p>
            <a:pPr algn="just" rtl="1">
              <a:lnSpc>
                <a:spcPct val="107000"/>
              </a:lnSpc>
              <a:spcAft>
                <a:spcPts val="800"/>
              </a:spcAft>
            </a:pPr>
            <a:r>
              <a:rPr lang="ar-SA" sz="2400" kern="100" dirty="0">
                <a:solidFill>
                  <a:srgbClr val="C00000"/>
                </a:solidFill>
                <a:latin typeface="Calibri"/>
                <a:ea typeface="Calibri"/>
                <a:cs typeface="B Nazanin"/>
              </a:rPr>
              <a:t>انزوای اجتماعی</a:t>
            </a:r>
            <a:r>
              <a:rPr lang="fa-IR" sz="2400" kern="100" dirty="0">
                <a:solidFill>
                  <a:srgbClr val="C00000"/>
                </a:solidFill>
                <a:latin typeface="Calibri"/>
                <a:ea typeface="Calibri"/>
                <a:cs typeface="B Nazanin"/>
              </a:rPr>
              <a:t> : </a:t>
            </a:r>
            <a:r>
              <a:rPr lang="ar-SA" sz="2400" kern="100" dirty="0">
                <a:solidFill>
                  <a:prstClr val="black"/>
                </a:solidFill>
                <a:latin typeface="Calibri"/>
                <a:ea typeface="Calibri"/>
                <a:cs typeface="B Nazanin"/>
              </a:rPr>
              <a:t>سوء تغذیه در افراد مسنی که در مستقل غذا خوردن، مشکل دارند در زمانی که غذا توسط اطرافیان به آن ها داده شود به طور چشمگیری نسبت به زمانی که خودشان غذا می</a:t>
            </a:r>
            <a:r>
              <a:rPr lang="fa-IR" sz="2400" kern="100" dirty="0">
                <a:solidFill>
                  <a:prstClr val="black"/>
                </a:solidFill>
                <a:latin typeface="Calibri"/>
                <a:ea typeface="Calibri"/>
                <a:cs typeface="B Nazanin"/>
              </a:rPr>
              <a:t> </a:t>
            </a:r>
            <a:r>
              <a:rPr lang="ar-SA" sz="2400" kern="100" dirty="0">
                <a:solidFill>
                  <a:prstClr val="black"/>
                </a:solidFill>
                <a:latin typeface="Calibri"/>
                <a:ea typeface="Calibri"/>
                <a:cs typeface="B Nazanin"/>
              </a:rPr>
              <a:t>خورند کاهش می</a:t>
            </a:r>
            <a:r>
              <a:rPr lang="fa-IR" sz="2400" kern="100" dirty="0">
                <a:solidFill>
                  <a:prstClr val="black"/>
                </a:solidFill>
                <a:latin typeface="Calibri"/>
                <a:ea typeface="Calibri"/>
                <a:cs typeface="B Nazanin"/>
              </a:rPr>
              <a:t> </a:t>
            </a:r>
            <a:r>
              <a:rPr lang="ar-SA" sz="2400" kern="100" dirty="0">
                <a:solidFill>
                  <a:prstClr val="black"/>
                </a:solidFill>
                <a:latin typeface="Calibri"/>
                <a:ea typeface="Calibri"/>
                <a:cs typeface="B Nazanin"/>
              </a:rPr>
              <a:t>یابد.</a:t>
            </a:r>
            <a:endParaRPr lang="fa-IR" sz="2400" kern="100" dirty="0">
              <a:latin typeface="Calibri"/>
              <a:ea typeface="Calibri"/>
              <a:cs typeface="B Nazanin"/>
            </a:endParaRPr>
          </a:p>
          <a:p>
            <a:pPr lvl="0" algn="just" rtl="1">
              <a:lnSpc>
                <a:spcPct val="107000"/>
              </a:lnSpc>
              <a:spcAft>
                <a:spcPts val="800"/>
              </a:spcAft>
            </a:pPr>
            <a:r>
              <a:rPr lang="fa-IR" sz="2400" kern="100" dirty="0">
                <a:latin typeface="Calibri"/>
                <a:ea typeface="Calibri"/>
                <a:cs typeface="B Nazanin"/>
              </a:rPr>
              <a:t> </a:t>
            </a:r>
            <a:r>
              <a:rPr lang="ar-SA" sz="2400" kern="100" dirty="0">
                <a:solidFill>
                  <a:srgbClr val="C00000"/>
                </a:solidFill>
                <a:latin typeface="Calibri"/>
                <a:ea typeface="Calibri"/>
                <a:cs typeface="B Nazanin"/>
              </a:rPr>
              <a:t>تغییرات حس چشایی و بویایی</a:t>
            </a:r>
            <a:r>
              <a:rPr lang="fa-IR" sz="2400" kern="100" dirty="0">
                <a:solidFill>
                  <a:srgbClr val="C00000"/>
                </a:solidFill>
                <a:latin typeface="Calibri"/>
                <a:ea typeface="Calibri"/>
                <a:cs typeface="B Nazanin"/>
              </a:rPr>
              <a:t> :</a:t>
            </a:r>
            <a:r>
              <a:rPr lang="ar-SA" sz="2400" kern="100" dirty="0">
                <a:solidFill>
                  <a:prstClr val="black"/>
                </a:solidFill>
                <a:latin typeface="Calibri"/>
                <a:ea typeface="Calibri"/>
                <a:cs typeface="B Nazanin"/>
              </a:rPr>
              <a:t>کاهش حس چشایی که با افزایش سن رخ می</a:t>
            </a:r>
            <a:r>
              <a:rPr lang="fa-IR" sz="2400" kern="100" dirty="0">
                <a:solidFill>
                  <a:prstClr val="black"/>
                </a:solidFill>
                <a:latin typeface="Calibri"/>
                <a:ea typeface="Calibri"/>
                <a:cs typeface="B Nazanin"/>
              </a:rPr>
              <a:t> </a:t>
            </a:r>
            <a:r>
              <a:rPr lang="ar-SA" sz="2400" kern="100" dirty="0">
                <a:solidFill>
                  <a:prstClr val="black"/>
                </a:solidFill>
                <a:latin typeface="Calibri"/>
                <a:ea typeface="Calibri"/>
                <a:cs typeface="B Nazanin"/>
              </a:rPr>
              <a:t>دهدلذت غذا خوردن را کم میکند. استفاده از طعم دهنده</a:t>
            </a:r>
            <a:r>
              <a:rPr lang="fa-IR" sz="2400" kern="100" dirty="0">
                <a:solidFill>
                  <a:prstClr val="black"/>
                </a:solidFill>
                <a:latin typeface="Calibri"/>
                <a:ea typeface="Calibri"/>
                <a:cs typeface="B Nazanin"/>
              </a:rPr>
              <a:t> </a:t>
            </a:r>
            <a:r>
              <a:rPr lang="ar-SA" sz="2400" kern="100" dirty="0">
                <a:solidFill>
                  <a:prstClr val="black"/>
                </a:solidFill>
                <a:latin typeface="Calibri"/>
                <a:ea typeface="Calibri"/>
                <a:cs typeface="B Nazanin"/>
              </a:rPr>
              <a:t>های غذایی مثل انواع ادویه</a:t>
            </a:r>
            <a:r>
              <a:rPr lang="fa-IR" sz="2400" kern="100" dirty="0">
                <a:solidFill>
                  <a:prstClr val="black"/>
                </a:solidFill>
                <a:latin typeface="Calibri"/>
                <a:ea typeface="Calibri"/>
                <a:cs typeface="B Nazanin"/>
              </a:rPr>
              <a:t> </a:t>
            </a:r>
            <a:r>
              <a:rPr lang="ar-SA" sz="2400" kern="100" dirty="0">
                <a:solidFill>
                  <a:prstClr val="black"/>
                </a:solidFill>
                <a:latin typeface="Calibri"/>
                <a:ea typeface="Calibri"/>
                <a:cs typeface="B Nazanin"/>
              </a:rPr>
              <a:t>وآب لیمو باعث افزایش اشتها ووزن گیری میشود. بی دندانی هم مستقیما سبب کاهش دریافت غذا می</a:t>
            </a:r>
            <a:r>
              <a:rPr lang="fa-IR" sz="2400" kern="100" dirty="0">
                <a:solidFill>
                  <a:prstClr val="black"/>
                </a:solidFill>
                <a:latin typeface="Calibri"/>
                <a:ea typeface="Calibri"/>
                <a:cs typeface="B Nazanin"/>
              </a:rPr>
              <a:t> </a:t>
            </a:r>
            <a:r>
              <a:rPr lang="ar-SA" sz="2400" kern="100" dirty="0">
                <a:solidFill>
                  <a:prstClr val="black"/>
                </a:solidFill>
                <a:latin typeface="Calibri"/>
                <a:ea typeface="Calibri"/>
                <a:cs typeface="B Nazanin"/>
              </a:rPr>
              <a:t>شود.</a:t>
            </a:r>
            <a:endParaRPr lang="en-US" sz="2400" kern="100" dirty="0">
              <a:solidFill>
                <a:prstClr val="black"/>
              </a:solidFill>
              <a:latin typeface="Calibri"/>
              <a:ea typeface="Calibri"/>
              <a:cs typeface="Arial"/>
            </a:endParaRPr>
          </a:p>
          <a:p>
            <a:pPr algn="just" rtl="1">
              <a:lnSpc>
                <a:spcPct val="107000"/>
              </a:lnSpc>
              <a:spcAft>
                <a:spcPts val="800"/>
              </a:spcAft>
            </a:pPr>
            <a:r>
              <a:rPr lang="ar-SA" sz="2400" kern="100" dirty="0">
                <a:solidFill>
                  <a:srgbClr val="C00000"/>
                </a:solidFill>
                <a:latin typeface="Calibri"/>
                <a:ea typeface="Calibri"/>
                <a:cs typeface="B Nazanin"/>
              </a:rPr>
              <a:t>تغییرات عملکرد دستگاه گوارش </a:t>
            </a:r>
            <a:endParaRPr lang="fa-IR" sz="2400" kern="100" dirty="0">
              <a:solidFill>
                <a:srgbClr val="C00000"/>
              </a:solidFill>
              <a:latin typeface="Calibri"/>
              <a:ea typeface="Calibri"/>
              <a:cs typeface="B Nazanin"/>
            </a:endParaRPr>
          </a:p>
        </p:txBody>
      </p:sp>
    </p:spTree>
    <p:extLst>
      <p:ext uri="{BB962C8B-B14F-4D97-AF65-F5344CB8AC3E}">
        <p14:creationId xmlns:p14="http://schemas.microsoft.com/office/powerpoint/2010/main" val="39787119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92369" y="341230"/>
            <a:ext cx="11338559" cy="520463"/>
          </a:xfrm>
          <a:prstGeom prst="rect">
            <a:avLst/>
          </a:prstGeom>
        </p:spPr>
        <p:txBody>
          <a:bodyPr wrap="square">
            <a:spAutoFit/>
          </a:bodyPr>
          <a:lstStyle/>
          <a:p>
            <a:pPr lvl="0" algn="just" rtl="1">
              <a:lnSpc>
                <a:spcPct val="107000"/>
              </a:lnSpc>
              <a:spcAft>
                <a:spcPts val="800"/>
              </a:spcAft>
            </a:pPr>
            <a:r>
              <a:rPr lang="ar-SA" sz="2600" kern="100" dirty="0">
                <a:solidFill>
                  <a:prstClr val="black"/>
                </a:solidFill>
                <a:latin typeface="Calibri"/>
                <a:ea typeface="Calibri"/>
                <a:cs typeface="B Zar" pitchFamily="2" charset="-78"/>
              </a:rPr>
              <a:t>علاوه بربی اشتهایی فیزیولوژیک</a:t>
            </a:r>
            <a:r>
              <a:rPr lang="fa-IR" sz="2600" kern="100" dirty="0">
                <a:solidFill>
                  <a:prstClr val="black"/>
                </a:solidFill>
                <a:latin typeface="Calibri"/>
                <a:ea typeface="Calibri"/>
                <a:cs typeface="B Zar" pitchFamily="2" charset="-78"/>
              </a:rPr>
              <a:t> یا طبیعی </a:t>
            </a:r>
            <a:r>
              <a:rPr lang="ar-SA" sz="2600" kern="100" dirty="0">
                <a:solidFill>
                  <a:prstClr val="black"/>
                </a:solidFill>
                <a:latin typeface="Calibri"/>
                <a:ea typeface="Calibri"/>
                <a:cs typeface="B Zar" pitchFamily="2" charset="-78"/>
              </a:rPr>
              <a:t>، </a:t>
            </a:r>
            <a:r>
              <a:rPr lang="ar-SA" sz="2600" kern="100" dirty="0">
                <a:solidFill>
                  <a:srgbClr val="FF0000"/>
                </a:solidFill>
                <a:latin typeface="Calibri"/>
                <a:ea typeface="Calibri"/>
                <a:cs typeface="B Zar" pitchFamily="2" charset="-78"/>
              </a:rPr>
              <a:t>بی اشتهایی پاتولوژیک یا غیر طبیعی </a:t>
            </a:r>
            <a:r>
              <a:rPr lang="ar-SA" sz="2600" kern="100" dirty="0">
                <a:solidFill>
                  <a:prstClr val="black"/>
                </a:solidFill>
                <a:latin typeface="Calibri"/>
                <a:ea typeface="Calibri"/>
                <a:cs typeface="B Zar" pitchFamily="2" charset="-78"/>
              </a:rPr>
              <a:t>نیزدر افراد مسن  مطرح است.</a:t>
            </a:r>
            <a:endParaRPr lang="en-US" sz="2600" kern="100" dirty="0">
              <a:solidFill>
                <a:prstClr val="black"/>
              </a:solidFill>
              <a:latin typeface="Calibri"/>
              <a:ea typeface="Calibri"/>
              <a:cs typeface="B Zar" pitchFamily="2" charset="-78"/>
            </a:endParaRPr>
          </a:p>
        </p:txBody>
      </p:sp>
      <p:sp>
        <p:nvSpPr>
          <p:cNvPr id="3" name="Rectangle 2"/>
          <p:cNvSpPr/>
          <p:nvPr/>
        </p:nvSpPr>
        <p:spPr>
          <a:xfrm>
            <a:off x="253216" y="889606"/>
            <a:ext cx="11774659" cy="5831340"/>
          </a:xfrm>
          <a:prstGeom prst="rect">
            <a:avLst/>
          </a:prstGeom>
        </p:spPr>
        <p:txBody>
          <a:bodyPr wrap="square">
            <a:spAutoFit/>
          </a:bodyPr>
          <a:lstStyle/>
          <a:p>
            <a:pPr algn="r" rtl="1">
              <a:lnSpc>
                <a:spcPct val="107000"/>
              </a:lnSpc>
              <a:spcAft>
                <a:spcPts val="800"/>
              </a:spcAft>
            </a:pPr>
            <a:r>
              <a:rPr lang="ar-SA" sz="2000" kern="100" dirty="0">
                <a:latin typeface="Calibri"/>
                <a:ea typeface="Calibri"/>
                <a:cs typeface="B Zar" pitchFamily="2" charset="-78"/>
              </a:rPr>
              <a:t>برخی ازدلايل پاتولو</a:t>
            </a:r>
            <a:r>
              <a:rPr lang="fa-IR" sz="2000" kern="100" dirty="0">
                <a:latin typeface="Calibri"/>
                <a:ea typeface="Calibri"/>
                <a:cs typeface="B Zar" pitchFamily="2" charset="-78"/>
              </a:rPr>
              <a:t>ژ</a:t>
            </a:r>
            <a:r>
              <a:rPr lang="ar-SA" sz="2000" kern="100" dirty="0">
                <a:latin typeface="Calibri"/>
                <a:ea typeface="Calibri"/>
                <a:cs typeface="B Zar" pitchFamily="2" charset="-78"/>
              </a:rPr>
              <a:t>يک افت وزن بدليل ب</a:t>
            </a:r>
            <a:r>
              <a:rPr lang="fa-IR" sz="2000" kern="100" dirty="0">
                <a:latin typeface="Calibri"/>
                <a:ea typeface="Calibri"/>
                <a:cs typeface="B Zar" pitchFamily="2" charset="-78"/>
              </a:rPr>
              <a:t>ی </a:t>
            </a:r>
            <a:r>
              <a:rPr lang="ar-SA" sz="2000" kern="100" dirty="0">
                <a:latin typeface="Calibri"/>
                <a:ea typeface="Calibri"/>
                <a:cs typeface="B Zar" pitchFamily="2" charset="-78"/>
              </a:rPr>
              <a:t> اشتهایی درافراد مسن عبارتنداز:</a:t>
            </a:r>
            <a:endParaRPr lang="en-US" sz="2000" kern="100" dirty="0">
              <a:latin typeface="Calibri"/>
              <a:ea typeface="Calibri"/>
              <a:cs typeface="B Zar" pitchFamily="2" charset="-78"/>
            </a:endParaRPr>
          </a:p>
          <a:p>
            <a:pPr algn="r" rtl="1">
              <a:lnSpc>
                <a:spcPct val="107000"/>
              </a:lnSpc>
              <a:spcAft>
                <a:spcPts val="800"/>
              </a:spcAft>
            </a:pPr>
            <a:r>
              <a:rPr lang="ar-SA" sz="2000" kern="100" dirty="0">
                <a:latin typeface="Calibri"/>
                <a:ea typeface="Calibri"/>
                <a:cs typeface="B Zar" pitchFamily="2" charset="-78"/>
              </a:rPr>
              <a:t>• </a:t>
            </a:r>
            <a:r>
              <a:rPr lang="ar-SA" sz="2000" b="1" kern="100" dirty="0">
                <a:solidFill>
                  <a:srgbClr val="0070C0"/>
                </a:solidFill>
                <a:latin typeface="Calibri"/>
                <a:ea typeface="Calibri"/>
                <a:cs typeface="B Zar" pitchFamily="2" charset="-78"/>
              </a:rPr>
              <a:t>دارو درمانى</a:t>
            </a:r>
            <a:r>
              <a:rPr lang="fa-IR" sz="2000" b="1" kern="100" dirty="0">
                <a:solidFill>
                  <a:srgbClr val="0070C0"/>
                </a:solidFill>
                <a:latin typeface="Calibri"/>
                <a:ea typeface="Calibri"/>
                <a:cs typeface="B Zar" pitchFamily="2" charset="-78"/>
              </a:rPr>
              <a:t> : </a:t>
            </a:r>
            <a:r>
              <a:rPr lang="ar-SA" sz="2000" kern="100" dirty="0">
                <a:latin typeface="Calibri"/>
                <a:ea typeface="Calibri"/>
                <a:cs typeface="B Zar" pitchFamily="2" charset="-78"/>
              </a:rPr>
              <a:t>مصرف</a:t>
            </a:r>
            <a:r>
              <a:rPr lang="fa-IR" sz="2000" kern="100" dirty="0">
                <a:latin typeface="Calibri"/>
                <a:ea typeface="Calibri"/>
                <a:cs typeface="B Zar" pitchFamily="2" charset="-78"/>
              </a:rPr>
              <a:t> </a:t>
            </a:r>
            <a:r>
              <a:rPr lang="ar-SA" sz="2000" kern="100" dirty="0">
                <a:latin typeface="Calibri"/>
                <a:ea typeface="Calibri"/>
                <a:cs typeface="B Zar" pitchFamily="2" charset="-78"/>
              </a:rPr>
              <a:t>داروهای متنوع و متعدد یک عامل مهم در بی اشتهایی محسوب میشود. بسیاری از داروها عوارض زیادی از جمله کاهش یا افزایش</a:t>
            </a:r>
            <a:r>
              <a:rPr lang="fa-IR" sz="2000" kern="100" dirty="0">
                <a:latin typeface="Calibri"/>
                <a:ea typeface="Calibri"/>
                <a:cs typeface="B Zar" pitchFamily="2" charset="-78"/>
              </a:rPr>
              <a:t> </a:t>
            </a:r>
            <a:r>
              <a:rPr lang="ar-SA" sz="2000" kern="100" dirty="0">
                <a:latin typeface="Calibri"/>
                <a:ea typeface="Calibri"/>
                <a:cs typeface="B Zar" pitchFamily="2" charset="-78"/>
              </a:rPr>
              <a:t>اشتها، تغییر حس چشایی، یبوست، ضعف،اسهال و</a:t>
            </a:r>
            <a:r>
              <a:rPr lang="fa-IR" sz="2000" kern="100" dirty="0">
                <a:latin typeface="Calibri"/>
                <a:ea typeface="Calibri"/>
                <a:cs typeface="B Zar" pitchFamily="2" charset="-78"/>
              </a:rPr>
              <a:t>تهوع</a:t>
            </a:r>
            <a:r>
              <a:rPr lang="ar-SA" sz="2000" kern="100" dirty="0">
                <a:latin typeface="Calibri"/>
                <a:ea typeface="Calibri"/>
                <a:cs typeface="B Zar" pitchFamily="2" charset="-78"/>
              </a:rPr>
              <a:t> رابدنبال دارند. مصرف دوز بالای ویتامینها واملاح نیزمی تواند مشابه داروها</a:t>
            </a:r>
            <a:r>
              <a:rPr lang="fa-IR" sz="2000" kern="100" dirty="0">
                <a:latin typeface="Calibri"/>
                <a:ea typeface="Calibri"/>
                <a:cs typeface="B Zar" pitchFamily="2" charset="-78"/>
              </a:rPr>
              <a:t> </a:t>
            </a:r>
            <a:r>
              <a:rPr lang="ar-SA" sz="2000" kern="100" dirty="0">
                <a:latin typeface="Calibri"/>
                <a:ea typeface="Calibri"/>
                <a:cs typeface="B Zar" pitchFamily="2" charset="-78"/>
              </a:rPr>
              <a:t>مشکلاتی را ایجاد نماید. </a:t>
            </a:r>
            <a:r>
              <a:rPr lang="fa-IR" sz="2000" kern="100" dirty="0">
                <a:latin typeface="Calibri"/>
                <a:ea typeface="Calibri"/>
                <a:cs typeface="B Zar" pitchFamily="2" charset="-78"/>
              </a:rPr>
              <a:t> </a:t>
            </a:r>
            <a:r>
              <a:rPr lang="fa-IR" sz="2000" kern="100" dirty="0">
                <a:solidFill>
                  <a:srgbClr val="0070C0"/>
                </a:solidFill>
                <a:latin typeface="Calibri"/>
                <a:ea typeface="Calibri"/>
                <a:cs typeface="B Zar" pitchFamily="2" charset="-78"/>
              </a:rPr>
              <a:t> </a:t>
            </a:r>
            <a:r>
              <a:rPr lang="fa-IR" sz="2000" kern="100" dirty="0">
                <a:latin typeface="Calibri"/>
                <a:ea typeface="Calibri"/>
                <a:cs typeface="B Zar" pitchFamily="2" charset="-78"/>
              </a:rPr>
              <a:t>(</a:t>
            </a:r>
            <a:r>
              <a:rPr lang="ar-SA" sz="2000" kern="100" dirty="0">
                <a:latin typeface="Calibri"/>
                <a:ea typeface="Calibri"/>
                <a:cs typeface="B Zar" pitchFamily="2" charset="-78"/>
              </a:rPr>
              <a:t> </a:t>
            </a:r>
            <a:r>
              <a:rPr lang="ar-SA" sz="2000" kern="100" dirty="0">
                <a:solidFill>
                  <a:prstClr val="black"/>
                </a:solidFill>
                <a:latin typeface="Calibri"/>
                <a:ea typeface="Calibri"/>
                <a:cs typeface="B Zar" pitchFamily="2" charset="-78"/>
              </a:rPr>
              <a:t>داروهای ضدافسردگی،</a:t>
            </a:r>
            <a:r>
              <a:rPr lang="fa-IR" sz="2000" kern="100" dirty="0">
                <a:solidFill>
                  <a:prstClr val="black"/>
                </a:solidFill>
                <a:latin typeface="Calibri"/>
                <a:ea typeface="Calibri"/>
                <a:cs typeface="B Zar" pitchFamily="2" charset="-78"/>
              </a:rPr>
              <a:t> </a:t>
            </a:r>
            <a:r>
              <a:rPr lang="ar-SA" sz="2000" kern="100" dirty="0">
                <a:solidFill>
                  <a:prstClr val="black"/>
                </a:solidFill>
                <a:latin typeface="Calibri"/>
                <a:ea typeface="Calibri"/>
                <a:cs typeface="B Zar" pitchFamily="2" charset="-78"/>
              </a:rPr>
              <a:t>داروهای آنتی آریتمی قلب، داروهای کنترل فشارخون، داروهای کنترل چربی خون وآنتی بیوتیکها</a:t>
            </a:r>
            <a:r>
              <a:rPr lang="fa-IR" sz="2000" kern="100" dirty="0">
                <a:solidFill>
                  <a:prstClr val="black"/>
                </a:solidFill>
                <a:latin typeface="Calibri"/>
                <a:ea typeface="Calibri"/>
                <a:cs typeface="B Zar" pitchFamily="2" charset="-78"/>
              </a:rPr>
              <a:t> )</a:t>
            </a:r>
            <a:endParaRPr lang="en-US" sz="2000" kern="100" dirty="0">
              <a:latin typeface="Calibri"/>
              <a:ea typeface="Calibri"/>
              <a:cs typeface="B Zar" pitchFamily="2" charset="-78"/>
            </a:endParaRPr>
          </a:p>
          <a:p>
            <a:pPr algn="r" rtl="1">
              <a:lnSpc>
                <a:spcPct val="107000"/>
              </a:lnSpc>
              <a:spcAft>
                <a:spcPts val="800"/>
              </a:spcAft>
            </a:pPr>
            <a:r>
              <a:rPr lang="ar-SA" sz="2000" kern="100" dirty="0">
                <a:latin typeface="Calibri"/>
                <a:ea typeface="Calibri"/>
                <a:cs typeface="B Zar" pitchFamily="2" charset="-78"/>
              </a:rPr>
              <a:t>• </a:t>
            </a:r>
            <a:r>
              <a:rPr lang="ar-SA" sz="2000" b="1" kern="100" dirty="0">
                <a:solidFill>
                  <a:srgbClr val="0070C0"/>
                </a:solidFill>
                <a:latin typeface="Calibri"/>
                <a:ea typeface="Calibri"/>
                <a:cs typeface="B Zar" pitchFamily="2" charset="-78"/>
              </a:rPr>
              <a:t>افسردگی</a:t>
            </a:r>
            <a:r>
              <a:rPr lang="fa-IR" sz="2000" b="1" kern="100" dirty="0">
                <a:latin typeface="Calibri"/>
                <a:ea typeface="Calibri"/>
                <a:cs typeface="B Zar" pitchFamily="2" charset="-78"/>
              </a:rPr>
              <a:t> </a:t>
            </a:r>
            <a:r>
              <a:rPr lang="fa-IR" sz="2000" kern="100" dirty="0">
                <a:latin typeface="Calibri"/>
                <a:ea typeface="Calibri"/>
                <a:cs typeface="B Zar" pitchFamily="2" charset="-78"/>
              </a:rPr>
              <a:t>: </a:t>
            </a:r>
            <a:r>
              <a:rPr lang="ar-SA" sz="2000" dirty="0">
                <a:latin typeface="Calibri"/>
                <a:ea typeface="Calibri"/>
                <a:cs typeface="B Zar" pitchFamily="2" charset="-78"/>
              </a:rPr>
              <a:t>علت اصلی افت وزن در سالمندانی كه در شرایط نامناسب مانند مراکزنگهداری سالمندان زندگی میکنند افسردگی است. </a:t>
            </a:r>
            <a:endParaRPr lang="en-US" sz="2000" kern="100" dirty="0">
              <a:latin typeface="Calibri"/>
              <a:ea typeface="Calibri"/>
              <a:cs typeface="B Zar" pitchFamily="2" charset="-78"/>
            </a:endParaRPr>
          </a:p>
          <a:p>
            <a:pPr algn="r" rtl="1">
              <a:lnSpc>
                <a:spcPct val="107000"/>
              </a:lnSpc>
              <a:spcAft>
                <a:spcPts val="800"/>
              </a:spcAft>
            </a:pPr>
            <a:r>
              <a:rPr lang="ar-SA" sz="2000" kern="100" dirty="0">
                <a:latin typeface="Calibri"/>
                <a:ea typeface="Calibri"/>
                <a:cs typeface="B Zar" pitchFamily="2" charset="-78"/>
              </a:rPr>
              <a:t>•</a:t>
            </a:r>
            <a:r>
              <a:rPr lang="ar-SA" sz="2000" b="1" kern="100" dirty="0">
                <a:solidFill>
                  <a:srgbClr val="0070C0"/>
                </a:solidFill>
                <a:latin typeface="Calibri"/>
                <a:ea typeface="Calibri"/>
                <a:cs typeface="B Zar" pitchFamily="2" charset="-78"/>
              </a:rPr>
              <a:t>اعتياد به الكل، بى اشتهايى تاخيرى(</a:t>
            </a:r>
            <a:r>
              <a:rPr lang="en-US" sz="2000" kern="100" dirty="0">
                <a:latin typeface="Calibri"/>
                <a:ea typeface="Calibri"/>
                <a:cs typeface="B Zar" pitchFamily="2" charset="-78"/>
              </a:rPr>
              <a:t>Anorexia tardive</a:t>
            </a:r>
            <a:r>
              <a:rPr lang="ar-SA" sz="2000" kern="100" dirty="0">
                <a:latin typeface="Calibri"/>
                <a:ea typeface="Calibri"/>
                <a:cs typeface="B Zar" pitchFamily="2" charset="-78"/>
              </a:rPr>
              <a:t>)</a:t>
            </a:r>
            <a:endParaRPr lang="en-US" sz="2000" kern="100" dirty="0">
              <a:latin typeface="Calibri"/>
              <a:ea typeface="Calibri"/>
              <a:cs typeface="B Zar" pitchFamily="2" charset="-78"/>
            </a:endParaRPr>
          </a:p>
          <a:p>
            <a:pPr algn="r" rtl="1">
              <a:lnSpc>
                <a:spcPct val="107000"/>
              </a:lnSpc>
              <a:spcAft>
                <a:spcPts val="800"/>
              </a:spcAft>
            </a:pPr>
            <a:r>
              <a:rPr lang="ar-SA" sz="2000" kern="100" dirty="0">
                <a:latin typeface="Calibri"/>
                <a:ea typeface="Calibri"/>
                <a:cs typeface="B Zar" pitchFamily="2" charset="-78"/>
              </a:rPr>
              <a:t>•</a:t>
            </a:r>
            <a:r>
              <a:rPr lang="ar-SA" sz="2000" b="1" kern="100" dirty="0">
                <a:solidFill>
                  <a:srgbClr val="0070C0"/>
                </a:solidFill>
                <a:latin typeface="Calibri"/>
                <a:ea typeface="Calibri"/>
                <a:cs typeface="B Zar" pitchFamily="2" charset="-78"/>
              </a:rPr>
              <a:t>پارانویای (نوعی اختلال روانی) سالمندى </a:t>
            </a:r>
            <a:r>
              <a:rPr lang="ar-SA" sz="2000" kern="100" dirty="0">
                <a:latin typeface="Calibri"/>
                <a:ea typeface="Calibri"/>
                <a:cs typeface="B Zar" pitchFamily="2" charset="-78"/>
              </a:rPr>
              <a:t>(</a:t>
            </a:r>
            <a:r>
              <a:rPr lang="en-US" sz="2000" kern="100" dirty="0">
                <a:latin typeface="Calibri"/>
                <a:ea typeface="Calibri"/>
                <a:cs typeface="B Zar" pitchFamily="2" charset="-78"/>
              </a:rPr>
              <a:t>Late life paranoia</a:t>
            </a:r>
            <a:r>
              <a:rPr lang="ar-SA" sz="2000" kern="100" dirty="0">
                <a:latin typeface="Calibri"/>
                <a:ea typeface="Calibri"/>
                <a:cs typeface="B Zar" pitchFamily="2" charset="-78"/>
              </a:rPr>
              <a:t>)</a:t>
            </a:r>
            <a:endParaRPr lang="en-US" sz="2000" kern="100" dirty="0">
              <a:latin typeface="Calibri"/>
              <a:ea typeface="Calibri"/>
              <a:cs typeface="B Zar" pitchFamily="2" charset="-78"/>
            </a:endParaRPr>
          </a:p>
          <a:p>
            <a:pPr algn="r" rtl="1">
              <a:lnSpc>
                <a:spcPct val="107000"/>
              </a:lnSpc>
              <a:spcAft>
                <a:spcPts val="800"/>
              </a:spcAft>
            </a:pPr>
            <a:r>
              <a:rPr lang="ar-SA" sz="2000" kern="100" dirty="0">
                <a:latin typeface="Calibri"/>
                <a:ea typeface="Calibri"/>
                <a:cs typeface="B Zar" pitchFamily="2" charset="-78"/>
              </a:rPr>
              <a:t>• </a:t>
            </a:r>
            <a:r>
              <a:rPr lang="ar-SA" sz="2000" b="1" kern="100" dirty="0">
                <a:solidFill>
                  <a:srgbClr val="0070C0"/>
                </a:solidFill>
                <a:latin typeface="Calibri"/>
                <a:ea typeface="Calibri"/>
                <a:cs typeface="B Zar" pitchFamily="2" charset="-78"/>
              </a:rPr>
              <a:t>مشكلات بلع </a:t>
            </a:r>
            <a:r>
              <a:rPr lang="ar-SA" sz="2000" kern="100" dirty="0">
                <a:latin typeface="Calibri"/>
                <a:ea typeface="Calibri"/>
                <a:cs typeface="B Zar" pitchFamily="2" charset="-78"/>
              </a:rPr>
              <a:t>(</a:t>
            </a:r>
            <a:r>
              <a:rPr lang="en-US" sz="2000" kern="100" dirty="0">
                <a:latin typeface="Calibri"/>
                <a:ea typeface="Calibri"/>
                <a:cs typeface="B Zar" pitchFamily="2" charset="-78"/>
              </a:rPr>
              <a:t>Dysphagia</a:t>
            </a:r>
            <a:r>
              <a:rPr lang="ar-SA" sz="2000" kern="100" dirty="0">
                <a:latin typeface="Calibri"/>
                <a:ea typeface="Calibri"/>
                <a:cs typeface="B Zar" pitchFamily="2" charset="-78"/>
              </a:rPr>
              <a:t>)</a:t>
            </a:r>
            <a:endParaRPr lang="en-US" sz="2000" kern="100" dirty="0">
              <a:latin typeface="Calibri"/>
              <a:ea typeface="Calibri"/>
              <a:cs typeface="B Zar" pitchFamily="2" charset="-78"/>
            </a:endParaRPr>
          </a:p>
          <a:p>
            <a:pPr algn="r" rtl="1">
              <a:lnSpc>
                <a:spcPct val="107000"/>
              </a:lnSpc>
              <a:spcAft>
                <a:spcPts val="800"/>
              </a:spcAft>
            </a:pPr>
            <a:r>
              <a:rPr lang="ar-SA" sz="2000" kern="100" dirty="0">
                <a:latin typeface="Calibri"/>
                <a:ea typeface="Calibri"/>
                <a:cs typeface="B Zar" pitchFamily="2" charset="-78"/>
              </a:rPr>
              <a:t>•</a:t>
            </a:r>
            <a:r>
              <a:rPr lang="ar-SA" sz="2000" b="1" kern="100" dirty="0">
                <a:solidFill>
                  <a:srgbClr val="0070C0"/>
                </a:solidFill>
                <a:latin typeface="Calibri"/>
                <a:ea typeface="Calibri"/>
                <a:cs typeface="B Zar" pitchFamily="2" charset="-78"/>
              </a:rPr>
              <a:t>مشکلات دهانی</a:t>
            </a:r>
            <a:endParaRPr lang="en-US" sz="2000" b="1" kern="100" dirty="0">
              <a:solidFill>
                <a:srgbClr val="0070C0"/>
              </a:solidFill>
              <a:latin typeface="Calibri"/>
              <a:ea typeface="Calibri"/>
              <a:cs typeface="B Zar" pitchFamily="2" charset="-78"/>
            </a:endParaRPr>
          </a:p>
          <a:p>
            <a:pPr algn="r" rtl="1">
              <a:lnSpc>
                <a:spcPct val="107000"/>
              </a:lnSpc>
              <a:spcAft>
                <a:spcPts val="800"/>
              </a:spcAft>
            </a:pPr>
            <a:r>
              <a:rPr lang="ar-SA" sz="2000" kern="100" dirty="0">
                <a:latin typeface="Calibri"/>
                <a:ea typeface="Calibri"/>
                <a:cs typeface="B Zar" pitchFamily="2" charset="-78"/>
              </a:rPr>
              <a:t>• </a:t>
            </a:r>
            <a:r>
              <a:rPr lang="ar-SA" sz="2000" b="1" kern="100" dirty="0">
                <a:solidFill>
                  <a:srgbClr val="0070C0"/>
                </a:solidFill>
                <a:latin typeface="Calibri"/>
                <a:ea typeface="Calibri"/>
                <a:cs typeface="B Zar" pitchFamily="2" charset="-78"/>
              </a:rPr>
              <a:t>عفونتهای بیمارستانی، سل، هایپرتیروئیدیسم، سرطان ها</a:t>
            </a:r>
            <a:endParaRPr lang="en-US" sz="2000" b="1" kern="100" dirty="0">
              <a:solidFill>
                <a:srgbClr val="0070C0"/>
              </a:solidFill>
              <a:latin typeface="Calibri"/>
              <a:ea typeface="Calibri"/>
              <a:cs typeface="B Zar" pitchFamily="2" charset="-78"/>
            </a:endParaRPr>
          </a:p>
          <a:p>
            <a:pPr algn="r" rtl="1">
              <a:lnSpc>
                <a:spcPct val="107000"/>
              </a:lnSpc>
              <a:spcAft>
                <a:spcPts val="800"/>
              </a:spcAft>
            </a:pPr>
            <a:r>
              <a:rPr lang="ar-SA" sz="2000" kern="100" dirty="0">
                <a:latin typeface="Calibri"/>
                <a:ea typeface="Calibri"/>
                <a:cs typeface="B Zar" pitchFamily="2" charset="-78"/>
              </a:rPr>
              <a:t>•</a:t>
            </a:r>
            <a:r>
              <a:rPr lang="ar-SA" sz="2000" b="1" kern="100" dirty="0">
                <a:solidFill>
                  <a:srgbClr val="0070C0"/>
                </a:solidFill>
                <a:latin typeface="Calibri"/>
                <a:ea typeface="Calibri"/>
                <a:cs typeface="B Zar" pitchFamily="2" charset="-78"/>
              </a:rPr>
              <a:t>مشکلات گوارشی </a:t>
            </a:r>
            <a:r>
              <a:rPr lang="ar-SA" sz="2000" kern="100" dirty="0">
                <a:latin typeface="Calibri"/>
                <a:ea typeface="Calibri"/>
                <a:cs typeface="B Zar" pitchFamily="2" charset="-78"/>
              </a:rPr>
              <a:t>مانند آنتروپاتی گلوتن؛ به معنی </a:t>
            </a:r>
            <a:r>
              <a:rPr lang="ar-SA" sz="2000" kern="100" dirty="0">
                <a:solidFill>
                  <a:srgbClr val="00B050"/>
                </a:solidFill>
                <a:latin typeface="Calibri"/>
                <a:ea typeface="Calibri"/>
                <a:cs typeface="B Zar" pitchFamily="2" charset="-78"/>
              </a:rPr>
              <a:t>حساسیت به پروتئین گلوتن </a:t>
            </a:r>
            <a:r>
              <a:rPr lang="ar-SA" sz="2000" kern="100" dirty="0">
                <a:latin typeface="Calibri"/>
                <a:ea typeface="Calibri"/>
                <a:cs typeface="B Zar" pitchFamily="2" charset="-78"/>
              </a:rPr>
              <a:t>که درنان وفراودههای آن وجود دارد</a:t>
            </a:r>
            <a:endParaRPr lang="en-US" sz="2000" kern="100" dirty="0">
              <a:latin typeface="Calibri"/>
              <a:ea typeface="Calibri"/>
              <a:cs typeface="B Zar" pitchFamily="2" charset="-78"/>
            </a:endParaRPr>
          </a:p>
          <a:p>
            <a:pPr algn="r" rtl="1">
              <a:lnSpc>
                <a:spcPct val="107000"/>
              </a:lnSpc>
              <a:spcAft>
                <a:spcPts val="800"/>
              </a:spcAft>
            </a:pPr>
            <a:r>
              <a:rPr lang="ar-SA" sz="2000" kern="100" dirty="0">
                <a:solidFill>
                  <a:prstClr val="black"/>
                </a:solidFill>
                <a:latin typeface="Calibri"/>
                <a:ea typeface="Calibri"/>
                <a:cs typeface="B Zar" pitchFamily="2" charset="-78"/>
              </a:rPr>
              <a:t>• </a:t>
            </a:r>
            <a:r>
              <a:rPr lang="ar-SA" sz="2000" b="1" kern="100" dirty="0">
                <a:solidFill>
                  <a:srgbClr val="0070C0"/>
                </a:solidFill>
                <a:latin typeface="Calibri"/>
                <a:ea typeface="Calibri"/>
                <a:cs typeface="B Zar" pitchFamily="2" charset="-78"/>
              </a:rPr>
              <a:t>رژیم غذایی کم نمک، کم کلسترول و سایررژیم</a:t>
            </a:r>
            <a:r>
              <a:rPr lang="fa-IR" sz="2000" b="1" kern="100" dirty="0">
                <a:solidFill>
                  <a:srgbClr val="0070C0"/>
                </a:solidFill>
                <a:latin typeface="Calibri"/>
                <a:ea typeface="Calibri"/>
                <a:cs typeface="B Zar" pitchFamily="2" charset="-78"/>
              </a:rPr>
              <a:t> </a:t>
            </a:r>
            <a:r>
              <a:rPr lang="ar-SA" sz="2000" b="1" kern="100" dirty="0">
                <a:solidFill>
                  <a:srgbClr val="0070C0"/>
                </a:solidFill>
                <a:latin typeface="Calibri"/>
                <a:ea typeface="Calibri"/>
                <a:cs typeface="B Zar" pitchFamily="2" charset="-78"/>
              </a:rPr>
              <a:t>های درمانی</a:t>
            </a:r>
            <a:endParaRPr lang="en-US" sz="2000" b="1" kern="100" dirty="0">
              <a:solidFill>
                <a:srgbClr val="0070C0"/>
              </a:solidFill>
              <a:latin typeface="Calibri"/>
              <a:ea typeface="Calibri"/>
              <a:cs typeface="B Zar" pitchFamily="2" charset="-78"/>
            </a:endParaRPr>
          </a:p>
          <a:p>
            <a:pPr algn="r" rtl="1">
              <a:lnSpc>
                <a:spcPct val="107000"/>
              </a:lnSpc>
              <a:spcAft>
                <a:spcPts val="800"/>
              </a:spcAft>
            </a:pPr>
            <a:r>
              <a:rPr lang="ar-SA" sz="2000" kern="100" dirty="0">
                <a:latin typeface="Calibri"/>
                <a:ea typeface="Calibri"/>
                <a:cs typeface="B Zar" pitchFamily="2" charset="-78"/>
              </a:rPr>
              <a:t>• </a:t>
            </a:r>
            <a:r>
              <a:rPr lang="ar-SA" sz="2000" b="1" kern="100" dirty="0">
                <a:solidFill>
                  <a:srgbClr val="0070C0"/>
                </a:solidFill>
                <a:latin typeface="Calibri"/>
                <a:ea typeface="Calibri"/>
                <a:cs typeface="B Zar" pitchFamily="2" charset="-78"/>
              </a:rPr>
              <a:t>سنگهای کلیه و کیسه صفرا</a:t>
            </a:r>
            <a:endParaRPr lang="fa-IR" sz="2000" b="1" kern="100" dirty="0">
              <a:solidFill>
                <a:srgbClr val="0070C0"/>
              </a:solidFill>
              <a:latin typeface="Calibri"/>
              <a:ea typeface="Calibri"/>
              <a:cs typeface="B Zar" pitchFamily="2" charset="-78"/>
            </a:endParaRPr>
          </a:p>
          <a:p>
            <a:pPr algn="ctr" rtl="1">
              <a:lnSpc>
                <a:spcPct val="107000"/>
              </a:lnSpc>
              <a:spcAft>
                <a:spcPts val="800"/>
              </a:spcAft>
            </a:pPr>
            <a:r>
              <a:rPr lang="ar-SA" sz="2200" b="1" dirty="0">
                <a:solidFill>
                  <a:srgbClr val="7030A0"/>
                </a:solidFill>
                <a:latin typeface="Calibri"/>
                <a:ea typeface="Calibri"/>
                <a:cs typeface="B Nazanin"/>
              </a:rPr>
              <a:t> به طور تقریبی سرطان ها٢٠</a:t>
            </a:r>
            <a:r>
              <a:rPr lang="ar-SA" sz="2200" b="1" dirty="0">
                <a:solidFill>
                  <a:srgbClr val="7030A0"/>
                </a:solidFill>
                <a:ea typeface="Calibri"/>
                <a:cs typeface="Arial"/>
              </a:rPr>
              <a:t>٪</a:t>
            </a:r>
            <a:r>
              <a:rPr lang="ar-SA" sz="2200" b="1" dirty="0">
                <a:solidFill>
                  <a:srgbClr val="7030A0"/>
                </a:solidFill>
                <a:latin typeface="Calibri"/>
                <a:ea typeface="Calibri"/>
                <a:cs typeface="B Nazanin"/>
              </a:rPr>
              <a:t> و افسردگی ٣٠</a:t>
            </a:r>
            <a:r>
              <a:rPr lang="ar-SA" sz="2200" b="1" dirty="0">
                <a:solidFill>
                  <a:srgbClr val="7030A0"/>
                </a:solidFill>
                <a:ea typeface="Calibri"/>
                <a:cs typeface="Arial"/>
              </a:rPr>
              <a:t>٪</a:t>
            </a:r>
            <a:r>
              <a:rPr lang="ar-SA" sz="2200" b="1" dirty="0">
                <a:solidFill>
                  <a:srgbClr val="7030A0"/>
                </a:solidFill>
                <a:latin typeface="Calibri"/>
                <a:ea typeface="Calibri"/>
                <a:cs typeface="B Nazanin"/>
              </a:rPr>
              <a:t> ازدلایل افت وزن در افراد مسن را تشکیل میدهند.</a:t>
            </a:r>
            <a:endParaRPr lang="en-US" sz="2200" b="1" kern="100" dirty="0">
              <a:solidFill>
                <a:srgbClr val="7030A0"/>
              </a:solidFill>
              <a:latin typeface="Calibri"/>
              <a:ea typeface="Calibri"/>
              <a:cs typeface="B Zar" pitchFamily="2" charset="-78"/>
            </a:endParaRPr>
          </a:p>
        </p:txBody>
      </p:sp>
      <p:sp>
        <p:nvSpPr>
          <p:cNvPr id="4" name="Rectangle 3"/>
          <p:cNvSpPr/>
          <p:nvPr/>
        </p:nvSpPr>
        <p:spPr>
          <a:xfrm>
            <a:off x="13139909" y="4638030"/>
            <a:ext cx="260008" cy="461665"/>
          </a:xfrm>
          <a:prstGeom prst="rect">
            <a:avLst/>
          </a:prstGeom>
        </p:spPr>
        <p:txBody>
          <a:bodyPr wrap="none">
            <a:spAutoFit/>
          </a:bodyPr>
          <a:lstStyle/>
          <a:p>
            <a:r>
              <a:rPr lang="ar-SA" sz="2400" kern="100" dirty="0">
                <a:solidFill>
                  <a:prstClr val="black"/>
                </a:solidFill>
                <a:latin typeface="Calibri"/>
                <a:ea typeface="Calibri"/>
                <a:cs typeface="B Nazanin"/>
              </a:rPr>
              <a:t> </a:t>
            </a:r>
            <a:endParaRPr lang="en-US" dirty="0"/>
          </a:p>
        </p:txBody>
      </p:sp>
      <p:pic>
        <p:nvPicPr>
          <p:cNvPr id="3075"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23554" y="2897945"/>
            <a:ext cx="2307103" cy="29042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454908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06437" y="910188"/>
            <a:ext cx="11155681" cy="4725461"/>
          </a:xfrm>
          <a:prstGeom prst="rect">
            <a:avLst/>
          </a:prstGeom>
        </p:spPr>
        <p:txBody>
          <a:bodyPr wrap="square">
            <a:spAutoFit/>
          </a:bodyPr>
          <a:lstStyle/>
          <a:p>
            <a:pPr algn="r" rtl="1">
              <a:lnSpc>
                <a:spcPct val="107000"/>
              </a:lnSpc>
              <a:spcAft>
                <a:spcPts val="800"/>
              </a:spcAft>
            </a:pPr>
            <a:r>
              <a:rPr lang="fa-IR" sz="2800" b="1" kern="100" dirty="0">
                <a:solidFill>
                  <a:schemeClr val="accent2"/>
                </a:solidFill>
                <a:latin typeface="Calibri"/>
                <a:ea typeface="Calibri"/>
                <a:cs typeface="B Nazanin"/>
              </a:rPr>
              <a:t>                        2- </a:t>
            </a:r>
            <a:r>
              <a:rPr lang="ar-SA" sz="2800" b="1" kern="100" dirty="0">
                <a:solidFill>
                  <a:schemeClr val="accent2"/>
                </a:solidFill>
                <a:latin typeface="Calibri"/>
                <a:ea typeface="Calibri"/>
                <a:cs typeface="B Nazanin"/>
              </a:rPr>
              <a:t>تحليل بافت عضلانى (</a:t>
            </a:r>
            <a:r>
              <a:rPr lang="en-US" sz="2800" b="1" kern="100" dirty="0" err="1">
                <a:solidFill>
                  <a:schemeClr val="accent2"/>
                </a:solidFill>
                <a:latin typeface="Calibri"/>
                <a:ea typeface="Calibri"/>
                <a:cs typeface="B Nazanin"/>
              </a:rPr>
              <a:t>Sarcopenia</a:t>
            </a:r>
            <a:r>
              <a:rPr lang="ar-SA" sz="2800" b="1" kern="100" dirty="0">
                <a:solidFill>
                  <a:schemeClr val="accent2"/>
                </a:solidFill>
                <a:latin typeface="Calibri"/>
                <a:ea typeface="Calibri"/>
                <a:cs typeface="B Nazanin"/>
              </a:rPr>
              <a:t>)</a:t>
            </a:r>
            <a:endParaRPr lang="en-US" sz="2800" b="1" kern="100" dirty="0">
              <a:solidFill>
                <a:schemeClr val="accent2"/>
              </a:solidFill>
              <a:latin typeface="Calibri"/>
              <a:ea typeface="Calibri"/>
              <a:cs typeface="Arial"/>
            </a:endParaRPr>
          </a:p>
          <a:p>
            <a:pPr algn="r" rtl="1">
              <a:lnSpc>
                <a:spcPct val="107000"/>
              </a:lnSpc>
              <a:spcAft>
                <a:spcPts val="800"/>
              </a:spcAft>
            </a:pPr>
            <a:r>
              <a:rPr lang="ar-SA" sz="2400" kern="100" dirty="0">
                <a:latin typeface="Calibri"/>
                <a:ea typeface="Calibri"/>
                <a:cs typeface="B Zar" pitchFamily="2" charset="-78"/>
              </a:rPr>
              <a:t>تحلیل عضلات؛ </a:t>
            </a:r>
            <a:r>
              <a:rPr lang="ar-SA" sz="2400" kern="100" dirty="0">
                <a:solidFill>
                  <a:srgbClr val="FF0000"/>
                </a:solidFill>
                <a:latin typeface="Calibri"/>
                <a:ea typeface="Calibri"/>
                <a:cs typeface="B Zar" pitchFamily="2" charset="-78"/>
              </a:rPr>
              <a:t>کاهش شدید توده ماهیچه با حفظ چربی </a:t>
            </a:r>
            <a:r>
              <a:rPr lang="ar-SA" sz="2400" kern="100" dirty="0">
                <a:latin typeface="Calibri"/>
                <a:ea typeface="Calibri"/>
                <a:cs typeface="B Zar" pitchFamily="2" charset="-78"/>
              </a:rPr>
              <a:t>آن است که به شدت سبب افت عملکرد شده و با مرگ افراد مسن مرتبط است. </a:t>
            </a:r>
            <a:endParaRPr lang="en-US" sz="2400" kern="100" dirty="0">
              <a:latin typeface="Calibri"/>
              <a:ea typeface="Calibri"/>
              <a:cs typeface="B Zar" pitchFamily="2" charset="-78"/>
            </a:endParaRPr>
          </a:p>
          <a:p>
            <a:pPr algn="r" rtl="1">
              <a:lnSpc>
                <a:spcPct val="107000"/>
              </a:lnSpc>
              <a:spcAft>
                <a:spcPts val="800"/>
              </a:spcAft>
            </a:pPr>
            <a:r>
              <a:rPr lang="ar-SA" sz="2400" kern="100" dirty="0">
                <a:latin typeface="Calibri"/>
                <a:ea typeface="Calibri"/>
                <a:cs typeface="B Zar" pitchFamily="2" charset="-78"/>
              </a:rPr>
              <a:t>کاهش توده بافت نرم عضلانی ازسنین حدود٣٠ تا·</a:t>
            </a:r>
            <a:r>
              <a:rPr lang="fa-IR" sz="2400" kern="100" dirty="0">
                <a:latin typeface="Calibri"/>
                <a:ea typeface="Calibri"/>
                <a:cs typeface="B Zar" pitchFamily="2" charset="-78"/>
              </a:rPr>
              <a:t>۴</a:t>
            </a:r>
            <a:r>
              <a:rPr lang="ar-SA" sz="2400" kern="100" dirty="0">
                <a:latin typeface="Calibri"/>
                <a:ea typeface="Calibri"/>
                <a:cs typeface="B Zar" pitchFamily="2" charset="-78"/>
              </a:rPr>
              <a:t> سالگی آغازمی</a:t>
            </a:r>
            <a:r>
              <a:rPr lang="fa-IR" sz="2400" kern="100" dirty="0">
                <a:latin typeface="Calibri"/>
                <a:ea typeface="Calibri"/>
                <a:cs typeface="B Zar" pitchFamily="2" charset="-78"/>
              </a:rPr>
              <a:t> </a:t>
            </a:r>
            <a:r>
              <a:rPr lang="ar-SA" sz="2400" kern="100" dirty="0">
                <a:latin typeface="Calibri"/>
                <a:ea typeface="Calibri"/>
                <a:cs typeface="B Zar" pitchFamily="2" charset="-78"/>
              </a:rPr>
              <a:t>شود و بافت چربی به تدریج جایگزین توده عضلانی می</a:t>
            </a:r>
            <a:r>
              <a:rPr lang="fa-IR" sz="2400" kern="100" dirty="0">
                <a:latin typeface="Calibri"/>
                <a:ea typeface="Calibri"/>
                <a:cs typeface="B Zar" pitchFamily="2" charset="-78"/>
              </a:rPr>
              <a:t> </a:t>
            </a:r>
            <a:r>
              <a:rPr lang="ar-SA" sz="2400" kern="100" dirty="0">
                <a:latin typeface="Calibri"/>
                <a:ea typeface="Calibri"/>
                <a:cs typeface="B Zar" pitchFamily="2" charset="-78"/>
              </a:rPr>
              <a:t>گردد</a:t>
            </a:r>
            <a:r>
              <a:rPr lang="ar-SA" sz="2400" b="1" kern="100" dirty="0">
                <a:latin typeface="Calibri"/>
                <a:ea typeface="Calibri"/>
                <a:cs typeface="B Zar" pitchFamily="2" charset="-78"/>
              </a:rPr>
              <a:t>.</a:t>
            </a:r>
            <a:endParaRPr lang="en-US" sz="2400" b="1" kern="100" dirty="0">
              <a:latin typeface="Calibri"/>
              <a:ea typeface="Calibri"/>
              <a:cs typeface="B Zar" pitchFamily="2" charset="-78"/>
            </a:endParaRPr>
          </a:p>
          <a:p>
            <a:pPr algn="r" rtl="1">
              <a:lnSpc>
                <a:spcPct val="107000"/>
              </a:lnSpc>
              <a:spcAft>
                <a:spcPts val="800"/>
              </a:spcAft>
            </a:pPr>
            <a:r>
              <a:rPr lang="ar-SA" sz="2400" kern="100" dirty="0">
                <a:solidFill>
                  <a:srgbClr val="0070C0"/>
                </a:solidFill>
                <a:latin typeface="Calibri"/>
                <a:ea typeface="Calibri"/>
                <a:cs typeface="B Zar" pitchFamily="2" charset="-78"/>
              </a:rPr>
              <a:t>کاهش شدید ماهیچه ها حدودا در</a:t>
            </a:r>
            <a:r>
              <a:rPr lang="fa-IR" sz="2400" kern="100" dirty="0">
                <a:solidFill>
                  <a:srgbClr val="0070C0"/>
                </a:solidFill>
                <a:latin typeface="Calibri"/>
                <a:ea typeface="Calibri"/>
                <a:cs typeface="B Zar" pitchFamily="2" charset="-78"/>
              </a:rPr>
              <a:t>10</a:t>
            </a:r>
            <a:r>
              <a:rPr lang="ar-SA" sz="2400" kern="100" dirty="0">
                <a:solidFill>
                  <a:srgbClr val="0070C0"/>
                </a:solidFill>
                <a:latin typeface="Calibri"/>
                <a:ea typeface="Calibri"/>
                <a:cs typeface="B Zar" pitchFamily="2" charset="-78"/>
              </a:rPr>
              <a:t>٪ افراد بالاتراز</a:t>
            </a:r>
            <a:r>
              <a:rPr lang="fa-IR" sz="2400" kern="100" dirty="0">
                <a:solidFill>
                  <a:srgbClr val="0070C0"/>
                </a:solidFill>
                <a:latin typeface="Calibri"/>
                <a:ea typeface="Calibri"/>
                <a:cs typeface="B Zar" pitchFamily="2" charset="-78"/>
              </a:rPr>
              <a:t>۶۵ </a:t>
            </a:r>
            <a:r>
              <a:rPr lang="ar-SA" sz="2400" kern="100" dirty="0">
                <a:solidFill>
                  <a:srgbClr val="0070C0"/>
                </a:solidFill>
                <a:latin typeface="Calibri"/>
                <a:ea typeface="Calibri"/>
                <a:cs typeface="B Zar" pitchFamily="2" charset="-78"/>
              </a:rPr>
              <a:t> سال </a:t>
            </a:r>
            <a:r>
              <a:rPr lang="ar-SA" sz="2400" kern="100" dirty="0">
                <a:latin typeface="Calibri"/>
                <a:ea typeface="Calibri"/>
                <a:cs typeface="B Zar" pitchFamily="2" charset="-78"/>
              </a:rPr>
              <a:t>رخ میدهد. </a:t>
            </a:r>
            <a:endParaRPr lang="fa-IR" sz="2400" kern="100" dirty="0">
              <a:latin typeface="Calibri"/>
              <a:ea typeface="Calibri"/>
              <a:cs typeface="B Zar" pitchFamily="2" charset="-78"/>
            </a:endParaRPr>
          </a:p>
          <a:p>
            <a:pPr algn="r" rtl="1">
              <a:lnSpc>
                <a:spcPct val="107000"/>
              </a:lnSpc>
              <a:spcAft>
                <a:spcPts val="800"/>
              </a:spcAft>
            </a:pPr>
            <a:r>
              <a:rPr lang="ar-SA" sz="2400" kern="100" dirty="0">
                <a:solidFill>
                  <a:srgbClr val="00B050"/>
                </a:solidFill>
                <a:latin typeface="Calibri"/>
                <a:ea typeface="Calibri"/>
                <a:cs typeface="B Zar" pitchFamily="2" charset="-78"/>
              </a:rPr>
              <a:t>کاهش </a:t>
            </a:r>
            <a:r>
              <a:rPr lang="fa-IR" sz="2400" kern="100" dirty="0">
                <a:solidFill>
                  <a:srgbClr val="00B050"/>
                </a:solidFill>
                <a:latin typeface="Calibri"/>
                <a:ea typeface="Calibri"/>
                <a:cs typeface="B Zar" pitchFamily="2" charset="-78"/>
              </a:rPr>
              <a:t>توده</a:t>
            </a:r>
            <a:r>
              <a:rPr lang="ar-SA" sz="2400" kern="100" dirty="0">
                <a:solidFill>
                  <a:srgbClr val="00B050"/>
                </a:solidFill>
                <a:latin typeface="Calibri"/>
                <a:ea typeface="Calibri"/>
                <a:cs typeface="B Zar" pitchFamily="2" charset="-78"/>
              </a:rPr>
              <a:t> چربی نیزازحدود ٧</a:t>
            </a:r>
            <a:r>
              <a:rPr lang="fa-IR" sz="2400" kern="100" dirty="0">
                <a:solidFill>
                  <a:srgbClr val="00B050"/>
                </a:solidFill>
                <a:latin typeface="Calibri"/>
                <a:ea typeface="Calibri"/>
                <a:cs typeface="B Zar" pitchFamily="2" charset="-78"/>
              </a:rPr>
              <a:t>۵</a:t>
            </a:r>
            <a:r>
              <a:rPr lang="ar-SA" sz="2400" kern="100" dirty="0">
                <a:solidFill>
                  <a:srgbClr val="00B050"/>
                </a:solidFill>
                <a:latin typeface="Calibri"/>
                <a:ea typeface="Calibri"/>
                <a:cs typeface="B Zar" pitchFamily="2" charset="-78"/>
              </a:rPr>
              <a:t> سالگی </a:t>
            </a:r>
            <a:r>
              <a:rPr lang="ar-SA" sz="2400" kern="100" dirty="0">
                <a:latin typeface="Calibri"/>
                <a:ea typeface="Calibri"/>
                <a:cs typeface="B Zar" pitchFamily="2" charset="-78"/>
              </a:rPr>
              <a:t>آغا</a:t>
            </a:r>
            <a:r>
              <a:rPr lang="fa-IR" sz="2400" kern="100" dirty="0">
                <a:latin typeface="Calibri"/>
                <a:ea typeface="Calibri"/>
                <a:cs typeface="B Zar" pitchFamily="2" charset="-78"/>
              </a:rPr>
              <a:t>ز </a:t>
            </a:r>
            <a:r>
              <a:rPr lang="ar-SA" sz="2400" kern="100" dirty="0">
                <a:latin typeface="Calibri"/>
                <a:ea typeface="Calibri"/>
                <a:cs typeface="B Zar" pitchFamily="2" charset="-78"/>
              </a:rPr>
              <a:t>می شود. </a:t>
            </a:r>
            <a:endParaRPr lang="fa-IR" sz="2400" kern="100" dirty="0">
              <a:latin typeface="Calibri"/>
              <a:ea typeface="Calibri"/>
              <a:cs typeface="B Zar" pitchFamily="2" charset="-78"/>
            </a:endParaRPr>
          </a:p>
          <a:p>
            <a:pPr algn="r" rtl="1">
              <a:lnSpc>
                <a:spcPct val="107000"/>
              </a:lnSpc>
              <a:spcAft>
                <a:spcPts val="800"/>
              </a:spcAft>
            </a:pPr>
            <a:endParaRPr lang="fa-IR" sz="2400" kern="100" dirty="0">
              <a:latin typeface="Calibri"/>
              <a:ea typeface="Calibri"/>
              <a:cs typeface="B Zar" pitchFamily="2" charset="-78"/>
            </a:endParaRPr>
          </a:p>
          <a:p>
            <a:pPr algn="r" rtl="1">
              <a:lnSpc>
                <a:spcPct val="107000"/>
              </a:lnSpc>
              <a:spcAft>
                <a:spcPts val="800"/>
              </a:spcAft>
            </a:pPr>
            <a:r>
              <a:rPr lang="ar-SA" sz="2400" kern="100" dirty="0">
                <a:latin typeface="Calibri"/>
                <a:ea typeface="Calibri"/>
                <a:cs typeface="B Zar" pitchFamily="2" charset="-78"/>
              </a:rPr>
              <a:t>کاهش توده عضلانی به ویژه در مردان شایع تراست و ممکن است با کاهش وزن تظاهر نکند. با افزایش سن، تجمع چربی در تنه افزایش می یابد وسبب افزایش خطر بیماری های قلبی-عروقی ومتابولیک می شود.</a:t>
            </a:r>
            <a:endParaRPr lang="en-US" sz="2400" kern="100" dirty="0">
              <a:latin typeface="Calibri"/>
              <a:ea typeface="Calibri"/>
              <a:cs typeface="B Zar" pitchFamily="2" charset="-78"/>
            </a:endParaRPr>
          </a:p>
        </p:txBody>
      </p:sp>
    </p:spTree>
    <p:extLst>
      <p:ext uri="{BB962C8B-B14F-4D97-AF65-F5344CB8AC3E}">
        <p14:creationId xmlns:p14="http://schemas.microsoft.com/office/powerpoint/2010/main" val="16397827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62708" y="255955"/>
            <a:ext cx="10789919" cy="2602636"/>
          </a:xfrm>
          <a:prstGeom prst="rect">
            <a:avLst/>
          </a:prstGeom>
        </p:spPr>
        <p:txBody>
          <a:bodyPr wrap="square">
            <a:spAutoFit/>
          </a:bodyPr>
          <a:lstStyle/>
          <a:p>
            <a:pPr algn="r" rtl="1">
              <a:lnSpc>
                <a:spcPct val="107000"/>
              </a:lnSpc>
              <a:spcAft>
                <a:spcPts val="800"/>
              </a:spcAft>
            </a:pPr>
            <a:r>
              <a:rPr lang="fa-IR" sz="2800" b="1" kern="100" dirty="0">
                <a:solidFill>
                  <a:srgbClr val="C00000"/>
                </a:solidFill>
                <a:latin typeface="Calibri"/>
                <a:ea typeface="Calibri"/>
                <a:cs typeface="B Nazanin"/>
              </a:rPr>
              <a:t>                                               3- ل</a:t>
            </a:r>
            <a:r>
              <a:rPr lang="ar-SA" sz="2800" b="1" kern="100" dirty="0">
                <a:solidFill>
                  <a:srgbClr val="C00000"/>
                </a:solidFill>
                <a:latin typeface="Calibri"/>
                <a:ea typeface="Calibri"/>
                <a:cs typeface="B Nazanin"/>
              </a:rPr>
              <a:t>اغرى مفرط (</a:t>
            </a:r>
            <a:r>
              <a:rPr lang="en-US" sz="2800" b="1" kern="100" dirty="0">
                <a:solidFill>
                  <a:srgbClr val="C00000"/>
                </a:solidFill>
                <a:latin typeface="Calibri"/>
                <a:ea typeface="Calibri"/>
                <a:cs typeface="B Nazanin"/>
              </a:rPr>
              <a:t>Cachexia</a:t>
            </a:r>
            <a:r>
              <a:rPr lang="ar-SA" sz="2800" b="1" kern="100" dirty="0">
                <a:solidFill>
                  <a:srgbClr val="C00000"/>
                </a:solidFill>
                <a:latin typeface="Calibri"/>
                <a:ea typeface="Calibri"/>
                <a:cs typeface="B Nazanin"/>
              </a:rPr>
              <a:t>)</a:t>
            </a:r>
            <a:endParaRPr lang="en-US" sz="2800" b="1" kern="100" dirty="0">
              <a:solidFill>
                <a:srgbClr val="C00000"/>
              </a:solidFill>
              <a:latin typeface="Calibri"/>
              <a:ea typeface="Calibri"/>
              <a:cs typeface="Arial"/>
            </a:endParaRPr>
          </a:p>
          <a:p>
            <a:pPr algn="r" rtl="1">
              <a:lnSpc>
                <a:spcPct val="107000"/>
              </a:lnSpc>
              <a:spcAft>
                <a:spcPts val="800"/>
              </a:spcAft>
            </a:pPr>
            <a:r>
              <a:rPr lang="ar-SA" sz="2800" kern="100" dirty="0">
                <a:latin typeface="Calibri"/>
                <a:ea typeface="Calibri"/>
                <a:cs typeface="B Nazanin"/>
              </a:rPr>
              <a:t>لاغری مفرط </a:t>
            </a:r>
            <a:r>
              <a:rPr lang="ar-SA" sz="2800" kern="100" dirty="0">
                <a:solidFill>
                  <a:srgbClr val="C00000"/>
                </a:solidFill>
                <a:latin typeface="Calibri"/>
                <a:ea typeface="Calibri"/>
                <a:cs typeface="B Nazanin"/>
              </a:rPr>
              <a:t>عبارتست از کاهش شدید توده بدون چربی بدن به همراه افت چربی بدن </a:t>
            </a:r>
            <a:r>
              <a:rPr lang="ar-SA" sz="2800" kern="100" dirty="0">
                <a:latin typeface="Calibri"/>
                <a:ea typeface="Calibri"/>
                <a:cs typeface="B Nazanin"/>
              </a:rPr>
              <a:t>که در </a:t>
            </a:r>
            <a:r>
              <a:rPr lang="ar-SA" sz="2800" kern="100" dirty="0">
                <a:solidFill>
                  <a:srgbClr val="C00000"/>
                </a:solidFill>
                <a:latin typeface="Calibri"/>
                <a:ea typeface="Calibri"/>
                <a:cs typeface="B Nazanin"/>
              </a:rPr>
              <a:t>جریان بیماری</a:t>
            </a:r>
            <a:r>
              <a:rPr lang="fa-IR" sz="2800" kern="100" dirty="0">
                <a:solidFill>
                  <a:srgbClr val="C00000"/>
                </a:solidFill>
                <a:latin typeface="Calibri"/>
                <a:ea typeface="Calibri"/>
                <a:cs typeface="B Nazanin"/>
              </a:rPr>
              <a:t> </a:t>
            </a:r>
            <a:r>
              <a:rPr lang="ar-SA" sz="2800" kern="100" dirty="0">
                <a:solidFill>
                  <a:srgbClr val="C00000"/>
                </a:solidFill>
                <a:latin typeface="Calibri"/>
                <a:ea typeface="Calibri"/>
                <a:cs typeface="B Nazanin"/>
              </a:rPr>
              <a:t>ها </a:t>
            </a:r>
            <a:r>
              <a:rPr lang="ar-SA" sz="2800" kern="100" dirty="0">
                <a:latin typeface="Calibri"/>
                <a:ea typeface="Calibri"/>
                <a:cs typeface="B Nazanin"/>
              </a:rPr>
              <a:t>به وجود می</a:t>
            </a:r>
            <a:r>
              <a:rPr lang="fa-IR" sz="2800" kern="100" dirty="0">
                <a:latin typeface="Calibri"/>
                <a:ea typeface="Calibri"/>
                <a:cs typeface="B Nazanin"/>
              </a:rPr>
              <a:t> </a:t>
            </a:r>
            <a:r>
              <a:rPr lang="ar-SA" sz="2800" kern="100" dirty="0">
                <a:latin typeface="Calibri"/>
                <a:ea typeface="Calibri"/>
                <a:cs typeface="B Nazanin"/>
              </a:rPr>
              <a:t>آید. لاغری  مفرط می تواند همزمان بادریافت انر</a:t>
            </a:r>
            <a:r>
              <a:rPr lang="fa-IR" sz="2800" kern="100" dirty="0">
                <a:latin typeface="Calibri"/>
                <a:ea typeface="Calibri"/>
                <a:cs typeface="B Nazanin"/>
              </a:rPr>
              <a:t>ژ</a:t>
            </a:r>
            <a:r>
              <a:rPr lang="ar-SA" sz="2800" kern="100" dirty="0">
                <a:latin typeface="Calibri"/>
                <a:ea typeface="Calibri"/>
                <a:cs typeface="B Nazanin"/>
              </a:rPr>
              <a:t>ى كافى نيزرخ دهد. </a:t>
            </a:r>
            <a:endParaRPr lang="fa-IR" sz="2800" kern="100" dirty="0">
              <a:latin typeface="Calibri"/>
              <a:ea typeface="Calibri"/>
              <a:cs typeface="B Nazanin"/>
            </a:endParaRPr>
          </a:p>
          <a:p>
            <a:pPr algn="r" rtl="1">
              <a:lnSpc>
                <a:spcPct val="107000"/>
              </a:lnSpc>
              <a:spcAft>
                <a:spcPts val="800"/>
              </a:spcAft>
            </a:pPr>
            <a:r>
              <a:rPr lang="fa-IR" sz="2800" kern="100" dirty="0">
                <a:latin typeface="Calibri"/>
                <a:ea typeface="Calibri"/>
                <a:cs typeface="B Nazanin"/>
              </a:rPr>
              <a:t> </a:t>
            </a:r>
            <a:r>
              <a:rPr lang="ar-SA" sz="2800" kern="100" dirty="0">
                <a:latin typeface="Calibri"/>
                <a:ea typeface="Calibri"/>
                <a:cs typeface="B Nazanin"/>
              </a:rPr>
              <a:t>بسیاری از بیماری ها با لاغری مفرط ارتباط دارند. برخی ازاین بیماری ها عبارتند ازسرطان، آرتریت روماتوئید، نارسایی کلیه، سندرم نقص سیستم ایمنی (</a:t>
            </a:r>
            <a:r>
              <a:rPr lang="en-US" sz="2800" kern="100" dirty="0">
                <a:latin typeface="Calibri"/>
                <a:ea typeface="Calibri"/>
                <a:cs typeface="B Nazanin"/>
              </a:rPr>
              <a:t>AIDS</a:t>
            </a:r>
            <a:r>
              <a:rPr lang="ar-SA" sz="2800" kern="100" dirty="0">
                <a:latin typeface="Calibri"/>
                <a:ea typeface="Calibri"/>
                <a:cs typeface="B Nazanin"/>
              </a:rPr>
              <a:t>)، عفونتها و بیماری</a:t>
            </a:r>
            <a:r>
              <a:rPr lang="fa-IR" sz="2800" kern="100" dirty="0">
                <a:latin typeface="Calibri"/>
                <a:ea typeface="Calibri"/>
                <a:cs typeface="B Nazanin"/>
              </a:rPr>
              <a:t> </a:t>
            </a:r>
            <a:r>
              <a:rPr lang="ar-SA" sz="2800" kern="100" dirty="0">
                <a:latin typeface="Calibri"/>
                <a:ea typeface="Calibri"/>
                <a:cs typeface="B Nazanin"/>
              </a:rPr>
              <a:t>های انسدادی ریه.</a:t>
            </a:r>
            <a:endParaRPr lang="en-US" sz="1600" kern="100" dirty="0">
              <a:effectLst/>
              <a:latin typeface="Calibri"/>
              <a:ea typeface="Calibri"/>
              <a:cs typeface="Arial"/>
            </a:endParaRPr>
          </a:p>
        </p:txBody>
      </p:sp>
      <p:sp>
        <p:nvSpPr>
          <p:cNvPr id="3" name="Rectangle 2"/>
          <p:cNvSpPr/>
          <p:nvPr/>
        </p:nvSpPr>
        <p:spPr>
          <a:xfrm>
            <a:off x="393896" y="2978492"/>
            <a:ext cx="11493304" cy="2744277"/>
          </a:xfrm>
          <a:prstGeom prst="rect">
            <a:avLst/>
          </a:prstGeom>
        </p:spPr>
        <p:txBody>
          <a:bodyPr wrap="square">
            <a:spAutoFit/>
          </a:bodyPr>
          <a:lstStyle/>
          <a:p>
            <a:pPr algn="r" rtl="1">
              <a:lnSpc>
                <a:spcPct val="107000"/>
              </a:lnSpc>
              <a:spcAft>
                <a:spcPts val="800"/>
              </a:spcAft>
            </a:pPr>
            <a:r>
              <a:rPr lang="fa-IR" kern="100" dirty="0">
                <a:latin typeface="Calibri"/>
                <a:ea typeface="Calibri"/>
                <a:cs typeface="B Nazanin"/>
              </a:rPr>
              <a:t>                                                                  </a:t>
            </a:r>
            <a:r>
              <a:rPr lang="fa-IR" sz="2800" b="1" kern="100" dirty="0">
                <a:solidFill>
                  <a:srgbClr val="C00000"/>
                </a:solidFill>
                <a:latin typeface="Calibri"/>
                <a:ea typeface="Calibri"/>
                <a:cs typeface="B Nazanin"/>
              </a:rPr>
              <a:t>4  - </a:t>
            </a:r>
            <a:r>
              <a:rPr lang="ar-SA" sz="2800" b="1" kern="100" dirty="0">
                <a:solidFill>
                  <a:srgbClr val="C00000"/>
                </a:solidFill>
                <a:latin typeface="Calibri"/>
                <a:ea typeface="Calibri"/>
                <a:cs typeface="B Nazanin"/>
              </a:rPr>
              <a:t>كم آبى (</a:t>
            </a:r>
            <a:r>
              <a:rPr lang="en-US" sz="2800" b="1" kern="100" dirty="0">
                <a:solidFill>
                  <a:srgbClr val="C00000"/>
                </a:solidFill>
                <a:latin typeface="Calibri"/>
                <a:ea typeface="Calibri"/>
                <a:cs typeface="B Nazanin"/>
              </a:rPr>
              <a:t>Dehydration</a:t>
            </a:r>
            <a:r>
              <a:rPr lang="ar-SA" sz="2800" b="1" kern="100" dirty="0">
                <a:solidFill>
                  <a:srgbClr val="C00000"/>
                </a:solidFill>
                <a:latin typeface="Calibri"/>
                <a:ea typeface="Calibri"/>
                <a:cs typeface="B Nazanin"/>
              </a:rPr>
              <a:t>)</a:t>
            </a:r>
            <a:r>
              <a:rPr lang="ar-SA" kern="100" dirty="0">
                <a:solidFill>
                  <a:prstClr val="black"/>
                </a:solidFill>
                <a:latin typeface="Calibri"/>
                <a:ea typeface="Calibri"/>
                <a:cs typeface="B Nazanin"/>
              </a:rPr>
              <a:t> </a:t>
            </a:r>
            <a:endParaRPr lang="fa-IR" kern="100" dirty="0">
              <a:solidFill>
                <a:prstClr val="black"/>
              </a:solidFill>
              <a:latin typeface="Calibri"/>
              <a:ea typeface="Calibri"/>
              <a:cs typeface="B Nazanin"/>
            </a:endParaRPr>
          </a:p>
          <a:p>
            <a:pPr algn="r" rtl="1">
              <a:lnSpc>
                <a:spcPct val="107000"/>
              </a:lnSpc>
              <a:spcAft>
                <a:spcPts val="800"/>
              </a:spcAft>
            </a:pPr>
            <a:r>
              <a:rPr lang="ar-SA" sz="2400" kern="100" dirty="0">
                <a:latin typeface="Calibri"/>
                <a:ea typeface="Calibri"/>
                <a:cs typeface="B Nazanin"/>
              </a:rPr>
              <a:t>با افزایش سن، حس تشنگی کاهش می</a:t>
            </a:r>
            <a:r>
              <a:rPr lang="fa-IR" sz="2400" kern="100" dirty="0">
                <a:latin typeface="Calibri"/>
                <a:ea typeface="Calibri"/>
                <a:cs typeface="B Nazanin"/>
              </a:rPr>
              <a:t> </a:t>
            </a:r>
            <a:r>
              <a:rPr lang="ar-SA" sz="2400" kern="100" dirty="0">
                <a:latin typeface="Calibri"/>
                <a:ea typeface="Calibri"/>
                <a:cs typeface="B Nazanin"/>
              </a:rPr>
              <a:t>یابد. این عامل افراد مسن رازمانی که در معرض تب یا هوای گرم قرار می</a:t>
            </a:r>
            <a:r>
              <a:rPr lang="fa-IR" sz="2400" kern="100" dirty="0">
                <a:latin typeface="Calibri"/>
                <a:ea typeface="Calibri"/>
                <a:cs typeface="B Nazanin"/>
              </a:rPr>
              <a:t> </a:t>
            </a:r>
            <a:r>
              <a:rPr lang="ar-SA" sz="2400" kern="100" dirty="0">
                <a:latin typeface="Calibri"/>
                <a:ea typeface="Calibri"/>
                <a:cs typeface="B Nazanin"/>
              </a:rPr>
              <a:t>گیرند مستعد کم آبی (</a:t>
            </a:r>
            <a:r>
              <a:rPr lang="en-US" sz="2400" kern="100" dirty="0">
                <a:latin typeface="Calibri"/>
                <a:ea typeface="Calibri"/>
                <a:cs typeface="B Nazanin"/>
              </a:rPr>
              <a:t>Dehydration</a:t>
            </a:r>
            <a:r>
              <a:rPr lang="ar-SA" sz="2400" kern="100" dirty="0">
                <a:latin typeface="Calibri"/>
                <a:ea typeface="Calibri"/>
                <a:cs typeface="B Nazanin"/>
              </a:rPr>
              <a:t>) میکند</a:t>
            </a:r>
            <a:r>
              <a:rPr lang="ar-SA" sz="2400" kern="100" dirty="0">
                <a:solidFill>
                  <a:srgbClr val="0070C0"/>
                </a:solidFill>
                <a:latin typeface="Calibri"/>
                <a:ea typeface="Calibri"/>
                <a:cs typeface="B Nazanin"/>
              </a:rPr>
              <a:t>. </a:t>
            </a:r>
            <a:r>
              <a:rPr lang="ar-SA" sz="2400" kern="100" dirty="0">
                <a:latin typeface="Calibri"/>
                <a:ea typeface="Calibri"/>
                <a:cs typeface="B Nazanin"/>
              </a:rPr>
              <a:t>اگرچه در افراد مسن تراین امرمی تواند در اثر خونریزی دستگاه گوارش، نارسایی احتقانی قلب و نارسایی کلیوی نیزرخ دهد.</a:t>
            </a:r>
            <a:endParaRPr lang="en-US" sz="2400" kern="100" dirty="0">
              <a:latin typeface="Calibri"/>
              <a:ea typeface="Calibri"/>
              <a:cs typeface="Arial"/>
            </a:endParaRPr>
          </a:p>
          <a:p>
            <a:pPr algn="r"/>
            <a:r>
              <a:rPr lang="ar-SA" sz="2400" dirty="0">
                <a:solidFill>
                  <a:srgbClr val="00B050"/>
                </a:solidFill>
                <a:latin typeface="Calibri"/>
                <a:ea typeface="Calibri"/>
                <a:cs typeface="B Nazanin"/>
              </a:rPr>
              <a:t>سطح بالای سدیم، شاخص بهتری از کم آبی در افراد مسن است</a:t>
            </a:r>
            <a:r>
              <a:rPr lang="ar-SA" sz="2400" dirty="0">
                <a:latin typeface="Calibri"/>
                <a:ea typeface="Calibri"/>
                <a:cs typeface="B Nazanin"/>
              </a:rPr>
              <a:t>. </a:t>
            </a:r>
            <a:endParaRPr lang="fa-IR" sz="2400" dirty="0">
              <a:latin typeface="Calibri"/>
              <a:ea typeface="Calibri"/>
              <a:cs typeface="B Nazanin"/>
            </a:endParaRPr>
          </a:p>
          <a:p>
            <a:pPr algn="r"/>
            <a:r>
              <a:rPr lang="ar-SA" sz="2400" dirty="0">
                <a:latin typeface="Calibri"/>
                <a:ea typeface="Calibri"/>
                <a:cs typeface="B Nazanin"/>
              </a:rPr>
              <a:t>مصرف ٨ لیوان مایعات در روز برای ممانعت از کم آبی بدن کافی </a:t>
            </a:r>
            <a:r>
              <a:rPr lang="ar-SA" sz="2800" dirty="0">
                <a:latin typeface="Calibri"/>
                <a:ea typeface="Calibri"/>
                <a:cs typeface="B Nazanin"/>
              </a:rPr>
              <a:t>است</a:t>
            </a:r>
            <a:endParaRPr lang="en-US" sz="2800" dirty="0"/>
          </a:p>
        </p:txBody>
      </p:sp>
      <p:pic>
        <p:nvPicPr>
          <p:cNvPr id="6146"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62707" y="4883150"/>
            <a:ext cx="3671363" cy="17760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37076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07169" y="132244"/>
            <a:ext cx="3768980" cy="553357"/>
          </a:xfrm>
          <a:prstGeom prst="rect">
            <a:avLst/>
          </a:prstGeom>
        </p:spPr>
        <p:txBody>
          <a:bodyPr wrap="none">
            <a:spAutoFit/>
          </a:bodyPr>
          <a:lstStyle/>
          <a:p>
            <a:pPr algn="r" rtl="1">
              <a:lnSpc>
                <a:spcPct val="107000"/>
              </a:lnSpc>
              <a:spcAft>
                <a:spcPts val="800"/>
              </a:spcAft>
            </a:pPr>
            <a:r>
              <a:rPr lang="ar-SA" sz="2800" b="1" kern="100" dirty="0">
                <a:solidFill>
                  <a:srgbClr val="C00000"/>
                </a:solidFill>
                <a:latin typeface="Calibri"/>
                <a:ea typeface="Calibri"/>
                <a:cs typeface="B Zar" pitchFamily="2" charset="-78"/>
              </a:rPr>
              <a:t>تشخیص سوء تغذیه کم وزنی</a:t>
            </a:r>
            <a:endParaRPr lang="en-US" sz="2800" b="1" kern="100" dirty="0">
              <a:solidFill>
                <a:srgbClr val="C00000"/>
              </a:solidFill>
              <a:effectLst/>
              <a:latin typeface="Calibri"/>
              <a:ea typeface="Calibri"/>
              <a:cs typeface="B Zar" pitchFamily="2" charset="-78"/>
            </a:endParaRPr>
          </a:p>
        </p:txBody>
      </p:sp>
      <p:sp>
        <p:nvSpPr>
          <p:cNvPr id="3" name="Rectangle 2"/>
          <p:cNvSpPr/>
          <p:nvPr/>
        </p:nvSpPr>
        <p:spPr>
          <a:xfrm>
            <a:off x="182880" y="685602"/>
            <a:ext cx="11760591" cy="7062318"/>
          </a:xfrm>
          <a:prstGeom prst="rect">
            <a:avLst/>
          </a:prstGeom>
        </p:spPr>
        <p:txBody>
          <a:bodyPr wrap="square">
            <a:spAutoFit/>
          </a:bodyPr>
          <a:lstStyle/>
          <a:p>
            <a:pPr algn="r" rtl="1">
              <a:lnSpc>
                <a:spcPct val="107000"/>
              </a:lnSpc>
              <a:spcAft>
                <a:spcPts val="800"/>
              </a:spcAft>
            </a:pPr>
            <a:r>
              <a:rPr lang="ar-SA" sz="2400" kern="100" dirty="0">
                <a:latin typeface="Calibri"/>
                <a:ea typeface="Calibri"/>
                <a:cs typeface="B Zar" pitchFamily="2" charset="-78"/>
              </a:rPr>
              <a:t>با توجه به اینکه شاخص نمایه توده بدنی به تنهایی و بدون در نظر گرفتن سایر شاخصها، برای سالمندان ملاک کاملی برای تشخیص سوء تغذیه نمی باشد، </a:t>
            </a:r>
            <a:r>
              <a:rPr lang="ar-SA" sz="2400" kern="100" dirty="0">
                <a:solidFill>
                  <a:srgbClr val="FF0000"/>
                </a:solidFill>
                <a:latin typeface="Calibri"/>
                <a:ea typeface="Calibri"/>
                <a:cs typeface="B Zar" pitchFamily="2" charset="-78"/>
              </a:rPr>
              <a:t>تشخیص سوء تغذیه براساس وجود یکی یا بیشتراز معیارهای زیر </a:t>
            </a:r>
            <a:r>
              <a:rPr lang="ar-SA" sz="2400" kern="100" dirty="0">
                <a:latin typeface="Calibri"/>
                <a:ea typeface="Calibri"/>
                <a:cs typeface="B Zar" pitchFamily="2" charset="-78"/>
              </a:rPr>
              <a:t>صورت می</a:t>
            </a:r>
            <a:r>
              <a:rPr lang="fa-IR" sz="2400" kern="100" dirty="0">
                <a:latin typeface="Calibri"/>
                <a:ea typeface="Calibri"/>
                <a:cs typeface="B Zar" pitchFamily="2" charset="-78"/>
              </a:rPr>
              <a:t> </a:t>
            </a:r>
            <a:r>
              <a:rPr lang="ar-SA" sz="2400" kern="100" dirty="0">
                <a:latin typeface="Calibri"/>
                <a:ea typeface="Calibri"/>
                <a:cs typeface="B Zar" pitchFamily="2" charset="-78"/>
              </a:rPr>
              <a:t>گیرد:</a:t>
            </a:r>
            <a:endParaRPr lang="fa-IR" sz="2400" kern="100" dirty="0">
              <a:latin typeface="Calibri"/>
              <a:ea typeface="Calibri"/>
              <a:cs typeface="B Zar" pitchFamily="2" charset="-78"/>
            </a:endParaRPr>
          </a:p>
          <a:p>
            <a:pPr algn="r" rtl="1">
              <a:lnSpc>
                <a:spcPct val="107000"/>
              </a:lnSpc>
              <a:spcAft>
                <a:spcPts val="800"/>
              </a:spcAft>
            </a:pPr>
            <a:endParaRPr lang="en-US" sz="100" kern="100" dirty="0">
              <a:latin typeface="Calibri"/>
              <a:ea typeface="Calibri"/>
              <a:cs typeface="B Zar" pitchFamily="2" charset="-78"/>
            </a:endParaRPr>
          </a:p>
          <a:p>
            <a:pPr algn="just" rtl="1">
              <a:lnSpc>
                <a:spcPct val="107000"/>
              </a:lnSpc>
              <a:spcAft>
                <a:spcPts val="800"/>
              </a:spcAft>
            </a:pPr>
            <a:r>
              <a:rPr lang="ar-SA" sz="2400" kern="100" dirty="0">
                <a:latin typeface="Calibri"/>
                <a:ea typeface="Calibri"/>
                <a:cs typeface="B Zar" pitchFamily="2" charset="-78"/>
              </a:rPr>
              <a:t>• </a:t>
            </a:r>
            <a:r>
              <a:rPr lang="ar-SA" sz="2400" b="1" kern="100" dirty="0">
                <a:solidFill>
                  <a:srgbClr val="0070C0"/>
                </a:solidFill>
                <a:latin typeface="Calibri"/>
                <a:ea typeface="Calibri"/>
                <a:cs typeface="B Zar" pitchFamily="2" charset="-78"/>
              </a:rPr>
              <a:t>کاهش وزن ناخواسته مساوی یا بیشتراز</a:t>
            </a:r>
            <a:r>
              <a:rPr lang="fa-IR" sz="2400" b="1" kern="100" dirty="0">
                <a:solidFill>
                  <a:srgbClr val="0070C0"/>
                </a:solidFill>
                <a:latin typeface="Calibri"/>
                <a:ea typeface="Calibri"/>
                <a:cs typeface="B Zar" pitchFamily="2" charset="-78"/>
              </a:rPr>
              <a:t>۵٪</a:t>
            </a:r>
            <a:r>
              <a:rPr lang="ar-SA" sz="2400" b="1" kern="100" dirty="0">
                <a:solidFill>
                  <a:srgbClr val="0070C0"/>
                </a:solidFill>
                <a:latin typeface="Calibri"/>
                <a:ea typeface="Calibri"/>
                <a:cs typeface="B Zar" pitchFamily="2" charset="-78"/>
              </a:rPr>
              <a:t> طی يک ماه يا١٠٪ طی شش ماه اخير</a:t>
            </a:r>
            <a:r>
              <a:rPr lang="ar-SA" sz="2400" kern="100" dirty="0">
                <a:latin typeface="Calibri"/>
                <a:ea typeface="Calibri"/>
                <a:cs typeface="B Zar" pitchFamily="2" charset="-78"/>
              </a:rPr>
              <a:t>؛ كه برمبنای وزن ثبت شده قبلی و در صورت نبودگزارش، براساس گفته خود فرد تعیین میشود. لازم است به دهیدراتاسیون (کم آبی)، ادم و خروج سرم ازرگهاکه بروزن فرد </a:t>
            </a:r>
            <a:r>
              <a:rPr lang="fa-IR" sz="2400" kern="100" dirty="0">
                <a:latin typeface="Calibri"/>
                <a:ea typeface="Calibri"/>
                <a:cs typeface="B Zar" pitchFamily="2" charset="-78"/>
              </a:rPr>
              <a:t>اثر</a:t>
            </a:r>
            <a:r>
              <a:rPr lang="ar-SA" sz="2400" kern="100" dirty="0">
                <a:latin typeface="Calibri"/>
                <a:ea typeface="Calibri"/>
                <a:cs typeface="B Zar" pitchFamily="2" charset="-78"/>
              </a:rPr>
              <a:t>گذاراست نیزتوجه شود.</a:t>
            </a:r>
            <a:endParaRPr lang="en-US" sz="2400" kern="100" dirty="0">
              <a:latin typeface="Calibri"/>
              <a:ea typeface="Calibri"/>
              <a:cs typeface="B Zar" pitchFamily="2" charset="-78"/>
            </a:endParaRPr>
          </a:p>
          <a:p>
            <a:pPr algn="just" rtl="1">
              <a:lnSpc>
                <a:spcPct val="107000"/>
              </a:lnSpc>
              <a:spcAft>
                <a:spcPts val="800"/>
              </a:spcAft>
            </a:pPr>
            <a:r>
              <a:rPr lang="ar-SA" sz="2400" kern="100" dirty="0">
                <a:latin typeface="Calibri"/>
                <a:ea typeface="Calibri"/>
                <a:cs typeface="B Zar" pitchFamily="2" charset="-78"/>
              </a:rPr>
              <a:t>• </a:t>
            </a:r>
            <a:r>
              <a:rPr lang="en-US" sz="2400" b="1" kern="100" dirty="0">
                <a:solidFill>
                  <a:srgbClr val="0070C0"/>
                </a:solidFill>
                <a:latin typeface="Calibri"/>
                <a:ea typeface="Calibri"/>
                <a:cs typeface="B Zar" pitchFamily="2" charset="-78"/>
              </a:rPr>
              <a:t>BMI</a:t>
            </a:r>
            <a:r>
              <a:rPr lang="ar-SA" sz="2400" b="1" kern="100" dirty="0">
                <a:solidFill>
                  <a:srgbClr val="0070C0"/>
                </a:solidFill>
                <a:latin typeface="Calibri"/>
                <a:ea typeface="Calibri"/>
                <a:cs typeface="B Zar" pitchFamily="2" charset="-78"/>
              </a:rPr>
              <a:t> كمتراز٢١.</a:t>
            </a:r>
            <a:r>
              <a:rPr lang="ar-SA" sz="2400" kern="100" dirty="0">
                <a:latin typeface="Calibri"/>
                <a:ea typeface="Calibri"/>
                <a:cs typeface="B Zar" pitchFamily="2" charset="-78"/>
              </a:rPr>
              <a:t>البته نمایه توده بدنی مساوی يا بزرگتراز٢١ نیزسوء تغذیه را منتفی نمی</a:t>
            </a:r>
            <a:r>
              <a:rPr lang="fa-IR" sz="2400" kern="100" dirty="0">
                <a:latin typeface="Calibri"/>
                <a:ea typeface="Calibri"/>
                <a:cs typeface="B Zar" pitchFamily="2" charset="-78"/>
              </a:rPr>
              <a:t> </a:t>
            </a:r>
            <a:r>
              <a:rPr lang="ar-SA" sz="2400" kern="100" dirty="0">
                <a:latin typeface="Calibri"/>
                <a:ea typeface="Calibri"/>
                <a:cs typeface="B Zar" pitchFamily="2" charset="-78"/>
              </a:rPr>
              <a:t>كند. مانند فرد چاقی كه اخیراً وزن ازدست</a:t>
            </a:r>
            <a:r>
              <a:rPr lang="fa-IR" sz="2400" kern="100" dirty="0">
                <a:latin typeface="Calibri"/>
                <a:ea typeface="Calibri"/>
                <a:cs typeface="B Zar" pitchFamily="2" charset="-78"/>
              </a:rPr>
              <a:t> </a:t>
            </a:r>
            <a:r>
              <a:rPr lang="ar-SA" sz="2400" kern="100" dirty="0">
                <a:latin typeface="Calibri"/>
                <a:ea typeface="Calibri"/>
                <a:cs typeface="B Zar" pitchFamily="2" charset="-78"/>
              </a:rPr>
              <a:t>داده است. این شاخص به تنهایی نمی تواند ملاک سوء تغذیه قرار گیرد.</a:t>
            </a:r>
            <a:endParaRPr lang="en-US" sz="2400" kern="100" dirty="0">
              <a:latin typeface="Calibri"/>
              <a:ea typeface="Calibri"/>
              <a:cs typeface="B Zar" pitchFamily="2" charset="-78"/>
            </a:endParaRPr>
          </a:p>
          <a:p>
            <a:pPr algn="just" rtl="1">
              <a:lnSpc>
                <a:spcPct val="107000"/>
              </a:lnSpc>
              <a:spcAft>
                <a:spcPts val="800"/>
              </a:spcAft>
            </a:pPr>
            <a:r>
              <a:rPr lang="ar-SA" sz="2400" kern="100" dirty="0">
                <a:solidFill>
                  <a:prstClr val="black"/>
                </a:solidFill>
                <a:latin typeface="Calibri"/>
                <a:ea typeface="Calibri"/>
                <a:cs typeface="B Zar" pitchFamily="2" charset="-78"/>
              </a:rPr>
              <a:t>• </a:t>
            </a:r>
            <a:r>
              <a:rPr lang="ar-SA" sz="2400" b="1" kern="100" dirty="0">
                <a:solidFill>
                  <a:srgbClr val="0070C0"/>
                </a:solidFill>
                <a:latin typeface="Calibri"/>
                <a:ea typeface="Calibri"/>
                <a:cs typeface="B Zar" pitchFamily="2" charset="-78"/>
              </a:rPr>
              <a:t>سرم آلبومین کمتراز</a:t>
            </a:r>
            <a:r>
              <a:rPr lang="fa-IR" sz="2400" b="1" kern="100" dirty="0">
                <a:solidFill>
                  <a:srgbClr val="0070C0"/>
                </a:solidFill>
                <a:latin typeface="Calibri"/>
                <a:ea typeface="Calibri"/>
                <a:cs typeface="B Zar" pitchFamily="2" charset="-78"/>
              </a:rPr>
              <a:t>3.5 </a:t>
            </a:r>
            <a:r>
              <a:rPr lang="ar-SA" sz="2400" b="1" kern="100" dirty="0">
                <a:solidFill>
                  <a:srgbClr val="0070C0"/>
                </a:solidFill>
                <a:latin typeface="Calibri"/>
                <a:ea typeface="Calibri"/>
                <a:cs typeface="B Zar" pitchFamily="2" charset="-78"/>
              </a:rPr>
              <a:t>گرم در دسی لیتر</a:t>
            </a:r>
            <a:r>
              <a:rPr lang="ar-SA" sz="2400" kern="100" dirty="0">
                <a:latin typeface="Calibri"/>
                <a:ea typeface="Calibri"/>
                <a:cs typeface="B Zar" pitchFamily="2" charset="-78"/>
              </a:rPr>
              <a:t>. این یافته نیزاختصاصی نیست اما عامل پیش بینی کننده برای مرگ و میرو ناتوانی افراد</a:t>
            </a:r>
            <a:r>
              <a:rPr lang="fa-IR" sz="2400" kern="100" dirty="0">
                <a:latin typeface="Calibri"/>
                <a:ea typeface="Calibri"/>
                <a:cs typeface="B Zar" pitchFamily="2" charset="-78"/>
              </a:rPr>
              <a:t> </a:t>
            </a:r>
            <a:r>
              <a:rPr lang="ar-SA" sz="2400" kern="100" dirty="0">
                <a:latin typeface="Calibri"/>
                <a:ea typeface="Calibri"/>
                <a:cs typeface="B Zar" pitchFamily="2" charset="-78"/>
              </a:rPr>
              <a:t>است.</a:t>
            </a:r>
            <a:r>
              <a:rPr lang="fa-IR" sz="2400" kern="100" dirty="0">
                <a:latin typeface="Calibri"/>
                <a:ea typeface="Calibri"/>
                <a:cs typeface="B Zar" pitchFamily="2" charset="-78"/>
              </a:rPr>
              <a:t> </a:t>
            </a:r>
          </a:p>
          <a:p>
            <a:pPr algn="just" rtl="1">
              <a:lnSpc>
                <a:spcPct val="107000"/>
              </a:lnSpc>
              <a:spcAft>
                <a:spcPts val="800"/>
              </a:spcAft>
            </a:pPr>
            <a:r>
              <a:rPr lang="ar-SA" sz="2400" kern="100" dirty="0">
                <a:solidFill>
                  <a:prstClr val="black"/>
                </a:solidFill>
                <a:latin typeface="Calibri"/>
                <a:ea typeface="Calibri"/>
                <a:cs typeface="B Zar" pitchFamily="2" charset="-78"/>
              </a:rPr>
              <a:t>• </a:t>
            </a:r>
            <a:r>
              <a:rPr lang="ar-SA" sz="2400" b="1" kern="100" dirty="0">
                <a:solidFill>
                  <a:srgbClr val="0070C0"/>
                </a:solidFill>
                <a:latin typeface="Calibri"/>
                <a:ea typeface="Calibri"/>
                <a:cs typeface="B Zar" pitchFamily="2" charset="-78"/>
              </a:rPr>
              <a:t>امتیاز كلى </a:t>
            </a:r>
            <a:r>
              <a:rPr lang="en-US" sz="2400" b="1" kern="100" dirty="0">
                <a:solidFill>
                  <a:srgbClr val="0070C0"/>
                </a:solidFill>
                <a:latin typeface="Calibri"/>
                <a:ea typeface="Calibri"/>
                <a:cs typeface="B Zar" pitchFamily="2" charset="-78"/>
              </a:rPr>
              <a:t>MNA</a:t>
            </a:r>
            <a:r>
              <a:rPr lang="ar-SA" sz="2400" b="1" kern="100" dirty="0">
                <a:solidFill>
                  <a:srgbClr val="0070C0"/>
                </a:solidFill>
                <a:latin typeface="Calibri"/>
                <a:ea typeface="Calibri"/>
                <a:cs typeface="B Zar" pitchFamily="2" charset="-78"/>
              </a:rPr>
              <a:t> كمتراز ١٧</a:t>
            </a:r>
            <a:endParaRPr lang="fa-IR" sz="2400" b="1" kern="100" dirty="0">
              <a:solidFill>
                <a:srgbClr val="0070C0"/>
              </a:solidFill>
              <a:latin typeface="Calibri"/>
              <a:ea typeface="Calibri"/>
              <a:cs typeface="B Zar" pitchFamily="2" charset="-78"/>
            </a:endParaRPr>
          </a:p>
          <a:p>
            <a:pPr lvl="0" algn="r" rtl="1">
              <a:lnSpc>
                <a:spcPct val="107000"/>
              </a:lnSpc>
              <a:spcAft>
                <a:spcPts val="800"/>
              </a:spcAft>
            </a:pPr>
            <a:r>
              <a:rPr lang="ar-SA" sz="2400" kern="100" dirty="0">
                <a:solidFill>
                  <a:prstClr val="black"/>
                </a:solidFill>
                <a:latin typeface="Calibri"/>
                <a:ea typeface="Calibri"/>
                <a:cs typeface="B Nazanin"/>
              </a:rPr>
              <a:t>براى </a:t>
            </a:r>
            <a:r>
              <a:rPr lang="ar-SA" sz="2400" b="1" kern="100" dirty="0">
                <a:solidFill>
                  <a:srgbClr val="FF0000"/>
                </a:solidFill>
                <a:latin typeface="Calibri"/>
                <a:ea typeface="Calibri"/>
                <a:cs typeface="B Nazanin"/>
              </a:rPr>
              <a:t>تشخيص سوء تغذيه شديد </a:t>
            </a:r>
            <a:r>
              <a:rPr lang="ar-SA" sz="2400" kern="100" dirty="0">
                <a:solidFill>
                  <a:prstClr val="black"/>
                </a:solidFill>
                <a:latin typeface="Calibri"/>
                <a:ea typeface="Calibri"/>
                <a:cs typeface="B Nazanin"/>
              </a:rPr>
              <a:t>يكى يا بيشتراز فاكتورهای زيربايد وجود داشته باشد:</a:t>
            </a:r>
            <a:endParaRPr lang="en-US" sz="2400" kern="100" dirty="0">
              <a:solidFill>
                <a:prstClr val="black"/>
              </a:solidFill>
              <a:latin typeface="Calibri"/>
              <a:ea typeface="Calibri"/>
              <a:cs typeface="Arial"/>
            </a:endParaRPr>
          </a:p>
          <a:p>
            <a:pPr lvl="0" algn="r" rtl="1">
              <a:lnSpc>
                <a:spcPct val="107000"/>
              </a:lnSpc>
              <a:spcAft>
                <a:spcPts val="800"/>
              </a:spcAft>
            </a:pPr>
            <a:r>
              <a:rPr lang="ar-SA" sz="2400" kern="100" dirty="0">
                <a:solidFill>
                  <a:prstClr val="black"/>
                </a:solidFill>
                <a:latin typeface="Calibri"/>
                <a:ea typeface="Calibri"/>
                <a:cs typeface="B Zar" pitchFamily="2" charset="-78"/>
              </a:rPr>
              <a:t>•</a:t>
            </a:r>
            <a:r>
              <a:rPr lang="ar-SA" sz="2400" b="1" kern="100" dirty="0">
                <a:solidFill>
                  <a:srgbClr val="00B050"/>
                </a:solidFill>
                <a:latin typeface="Calibri"/>
                <a:ea typeface="Calibri"/>
                <a:cs typeface="B Nazanin"/>
              </a:rPr>
              <a:t> </a:t>
            </a:r>
            <a:r>
              <a:rPr lang="ar-SA" sz="2400" b="1" kern="100" dirty="0">
                <a:solidFill>
                  <a:srgbClr val="00B050"/>
                </a:solidFill>
                <a:latin typeface="Calibri"/>
                <a:ea typeface="Calibri"/>
                <a:cs typeface="B Zar" pitchFamily="2" charset="-78"/>
              </a:rPr>
              <a:t>کاهش وزن ناخواسته بیشتریا مساوی ١٠٪ طی یک ماه يا بيشتريا مساوى ١</a:t>
            </a:r>
            <a:r>
              <a:rPr lang="fa-IR" sz="2400" b="1" kern="100" dirty="0">
                <a:solidFill>
                  <a:srgbClr val="00B050"/>
                </a:solidFill>
                <a:latin typeface="Calibri"/>
                <a:ea typeface="Calibri"/>
                <a:cs typeface="B Zar" pitchFamily="2" charset="-78"/>
              </a:rPr>
              <a:t>۵٪</a:t>
            </a:r>
            <a:r>
              <a:rPr lang="ar-SA" sz="2400" b="1" kern="100" dirty="0">
                <a:solidFill>
                  <a:srgbClr val="00B050"/>
                </a:solidFill>
                <a:latin typeface="Calibri"/>
                <a:ea typeface="Calibri"/>
                <a:cs typeface="B Zar" pitchFamily="2" charset="-78"/>
              </a:rPr>
              <a:t> طى</a:t>
            </a:r>
            <a:r>
              <a:rPr lang="fa-IR" sz="2400" b="1" kern="100" dirty="0">
                <a:solidFill>
                  <a:srgbClr val="00B050"/>
                </a:solidFill>
                <a:latin typeface="Calibri"/>
                <a:ea typeface="Calibri"/>
                <a:cs typeface="B Zar" pitchFamily="2" charset="-78"/>
              </a:rPr>
              <a:t>۶</a:t>
            </a:r>
            <a:r>
              <a:rPr lang="ar-SA" sz="2400" b="1" kern="100" dirty="0">
                <a:solidFill>
                  <a:srgbClr val="00B050"/>
                </a:solidFill>
                <a:latin typeface="Calibri"/>
                <a:ea typeface="Calibri"/>
                <a:cs typeface="B Zar" pitchFamily="2" charset="-78"/>
              </a:rPr>
              <a:t> ماه</a:t>
            </a:r>
            <a:endParaRPr lang="en-US" sz="2400" b="1" kern="100" dirty="0">
              <a:solidFill>
                <a:srgbClr val="00B050"/>
              </a:solidFill>
              <a:latin typeface="Calibri"/>
              <a:ea typeface="Calibri"/>
              <a:cs typeface="B Zar" pitchFamily="2" charset="-78"/>
            </a:endParaRPr>
          </a:p>
          <a:p>
            <a:pPr lvl="0" algn="r" rtl="1">
              <a:lnSpc>
                <a:spcPct val="107000"/>
              </a:lnSpc>
              <a:spcAft>
                <a:spcPts val="800"/>
              </a:spcAft>
            </a:pPr>
            <a:r>
              <a:rPr lang="ar-SA" sz="2400" kern="100" dirty="0">
                <a:solidFill>
                  <a:prstClr val="black"/>
                </a:solidFill>
                <a:latin typeface="Calibri"/>
                <a:ea typeface="Calibri"/>
                <a:cs typeface="B Zar" pitchFamily="2" charset="-78"/>
              </a:rPr>
              <a:t>• </a:t>
            </a:r>
            <a:r>
              <a:rPr lang="en-US" sz="2400" b="1" kern="100" dirty="0">
                <a:solidFill>
                  <a:srgbClr val="00B050"/>
                </a:solidFill>
                <a:latin typeface="Calibri"/>
                <a:ea typeface="Calibri"/>
                <a:cs typeface="B Zar" pitchFamily="2" charset="-78"/>
              </a:rPr>
              <a:t>BMI</a:t>
            </a:r>
            <a:r>
              <a:rPr lang="ar-SA" sz="2400" b="1" kern="100" dirty="0">
                <a:solidFill>
                  <a:srgbClr val="00B050"/>
                </a:solidFill>
                <a:latin typeface="Calibri"/>
                <a:ea typeface="Calibri"/>
                <a:cs typeface="B Zar" pitchFamily="2" charset="-78"/>
              </a:rPr>
              <a:t> كمتراز</a:t>
            </a:r>
            <a:r>
              <a:rPr lang="fa-IR" sz="2400" b="1" kern="100" dirty="0">
                <a:solidFill>
                  <a:srgbClr val="00B050"/>
                </a:solidFill>
                <a:latin typeface="Calibri"/>
                <a:ea typeface="Calibri"/>
                <a:cs typeface="B Zar" pitchFamily="2" charset="-78"/>
              </a:rPr>
              <a:t>19             </a:t>
            </a:r>
            <a:r>
              <a:rPr lang="ar-SA" sz="2400" kern="100" dirty="0">
                <a:solidFill>
                  <a:prstClr val="black"/>
                </a:solidFill>
                <a:latin typeface="Calibri"/>
                <a:ea typeface="Calibri"/>
                <a:cs typeface="B Zar" pitchFamily="2" charset="-78"/>
              </a:rPr>
              <a:t>•</a:t>
            </a:r>
            <a:r>
              <a:rPr lang="ar-SA" sz="2400" kern="100" dirty="0">
                <a:solidFill>
                  <a:prstClr val="black"/>
                </a:solidFill>
                <a:latin typeface="Calibri"/>
                <a:ea typeface="Calibri"/>
                <a:cs typeface="B Nazanin"/>
              </a:rPr>
              <a:t> </a:t>
            </a:r>
            <a:r>
              <a:rPr lang="ar-SA" sz="2400" b="1" kern="100" dirty="0">
                <a:solidFill>
                  <a:srgbClr val="00B050"/>
                </a:solidFill>
                <a:latin typeface="Calibri"/>
                <a:ea typeface="Calibri"/>
                <a:cs typeface="B Zar" pitchFamily="2" charset="-78"/>
              </a:rPr>
              <a:t>سرم آلبومین کمتراز ٣ گرم در دسی لیتر</a:t>
            </a:r>
            <a:endParaRPr lang="en-US" sz="2400" b="1" kern="100" dirty="0">
              <a:solidFill>
                <a:srgbClr val="00B050"/>
              </a:solidFill>
              <a:latin typeface="Calibri"/>
              <a:ea typeface="Calibri"/>
              <a:cs typeface="B Zar" pitchFamily="2" charset="-78"/>
            </a:endParaRPr>
          </a:p>
          <a:p>
            <a:pPr algn="just" rtl="1">
              <a:lnSpc>
                <a:spcPct val="107000"/>
              </a:lnSpc>
              <a:spcAft>
                <a:spcPts val="800"/>
              </a:spcAft>
            </a:pPr>
            <a:endParaRPr lang="en-US" sz="2400" b="1" kern="100" dirty="0">
              <a:solidFill>
                <a:srgbClr val="0070C0"/>
              </a:solidFill>
              <a:latin typeface="Calibri"/>
              <a:ea typeface="Calibri"/>
              <a:cs typeface="B Zar" pitchFamily="2" charset="-78"/>
            </a:endParaRPr>
          </a:p>
          <a:p>
            <a:pPr algn="r" rtl="1">
              <a:lnSpc>
                <a:spcPct val="107000"/>
              </a:lnSpc>
              <a:spcAft>
                <a:spcPts val="800"/>
              </a:spcAft>
            </a:pPr>
            <a:endParaRPr lang="en-US" sz="2400" b="1" kern="100" dirty="0">
              <a:solidFill>
                <a:srgbClr val="0070C0"/>
              </a:solidFill>
              <a:effectLst/>
              <a:latin typeface="Calibri"/>
              <a:ea typeface="Calibri"/>
              <a:cs typeface="B Zar" pitchFamily="2" charset="-78"/>
            </a:endParaRPr>
          </a:p>
        </p:txBody>
      </p:sp>
    </p:spTree>
    <p:extLst>
      <p:ext uri="{BB962C8B-B14F-4D97-AF65-F5344CB8AC3E}">
        <p14:creationId xmlns:p14="http://schemas.microsoft.com/office/powerpoint/2010/main" val="34091503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68812" y="347304"/>
            <a:ext cx="11127545" cy="1380443"/>
          </a:xfrm>
          <a:prstGeom prst="rect">
            <a:avLst/>
          </a:prstGeom>
        </p:spPr>
        <p:txBody>
          <a:bodyPr wrap="square">
            <a:spAutoFit/>
          </a:bodyPr>
          <a:lstStyle/>
          <a:p>
            <a:pPr algn="ctr" rtl="1">
              <a:lnSpc>
                <a:spcPct val="107000"/>
              </a:lnSpc>
              <a:spcAft>
                <a:spcPts val="800"/>
              </a:spcAft>
            </a:pPr>
            <a:r>
              <a:rPr lang="ar-SA" sz="2400" b="1" kern="100" dirty="0">
                <a:solidFill>
                  <a:srgbClr val="FF0000"/>
                </a:solidFill>
                <a:latin typeface="Calibri"/>
                <a:ea typeface="Calibri"/>
                <a:cs typeface="B Nazanin"/>
              </a:rPr>
              <a:t>مداخلات تغذیه ای برای سوء تغذیه کم وزنی</a:t>
            </a:r>
            <a:endParaRPr lang="en-US" sz="2400" b="1" kern="100" dirty="0">
              <a:solidFill>
                <a:srgbClr val="FF0000"/>
              </a:solidFill>
              <a:latin typeface="Calibri"/>
              <a:ea typeface="Calibri"/>
              <a:cs typeface="Arial"/>
            </a:endParaRPr>
          </a:p>
          <a:p>
            <a:pPr algn="r" rtl="1">
              <a:lnSpc>
                <a:spcPct val="107000"/>
              </a:lnSpc>
              <a:spcAft>
                <a:spcPts val="800"/>
              </a:spcAft>
            </a:pPr>
            <a:r>
              <a:rPr lang="ar-SA" sz="2400" kern="100" dirty="0">
                <a:latin typeface="Calibri"/>
                <a:ea typeface="Calibri"/>
                <a:cs typeface="B Nazanin"/>
              </a:rPr>
              <a:t>مداخله تغذیه ای برای کم وزنی در سالمندان با هدف افزایش وزن عبارتست </a:t>
            </a:r>
            <a:r>
              <a:rPr lang="ar-SA" sz="2400" kern="100" dirty="0">
                <a:solidFill>
                  <a:srgbClr val="00B050"/>
                </a:solidFill>
                <a:latin typeface="Calibri"/>
                <a:ea typeface="Calibri"/>
                <a:cs typeface="B Nazanin"/>
              </a:rPr>
              <a:t>ازافزایش دریافت پروتئین، انرژی و مایعات</a:t>
            </a:r>
            <a:r>
              <a:rPr lang="ar-SA" sz="2400" kern="100" dirty="0">
                <a:latin typeface="Calibri"/>
                <a:ea typeface="Calibri"/>
                <a:cs typeface="B Nazanin"/>
              </a:rPr>
              <a:t>. در این افراد تغذیه به دفعات مکرر در روز توصیه می شود.</a:t>
            </a:r>
            <a:endParaRPr lang="en-US" sz="2400" kern="100" dirty="0">
              <a:effectLst/>
              <a:latin typeface="Calibri"/>
              <a:ea typeface="Calibri"/>
              <a:cs typeface="Arial"/>
            </a:endParaRPr>
          </a:p>
        </p:txBody>
      </p:sp>
      <p:sp>
        <p:nvSpPr>
          <p:cNvPr id="4" name="Rectangle 3"/>
          <p:cNvSpPr/>
          <p:nvPr/>
        </p:nvSpPr>
        <p:spPr>
          <a:xfrm>
            <a:off x="3854548" y="1780521"/>
            <a:ext cx="7867866" cy="967765"/>
          </a:xfrm>
          <a:prstGeom prst="rect">
            <a:avLst/>
          </a:prstGeom>
        </p:spPr>
        <p:txBody>
          <a:bodyPr wrap="square">
            <a:spAutoFit/>
          </a:bodyPr>
          <a:lstStyle/>
          <a:p>
            <a:pPr algn="r" rtl="1">
              <a:lnSpc>
                <a:spcPct val="107000"/>
              </a:lnSpc>
              <a:spcAft>
                <a:spcPts val="800"/>
              </a:spcAft>
            </a:pPr>
            <a:r>
              <a:rPr lang="ar-SA" sz="2400" b="1" kern="100" dirty="0">
                <a:solidFill>
                  <a:srgbClr val="0070C0"/>
                </a:solidFill>
                <a:latin typeface="Calibri"/>
                <a:ea typeface="Calibri"/>
                <a:cs typeface="B Zar" pitchFamily="2" charset="-78"/>
              </a:rPr>
              <a:t>توصیه های کلی در مبتلایان به سوء تغذیه عبارتنداز</a:t>
            </a:r>
            <a:r>
              <a:rPr lang="ar-SA" sz="2400" kern="100" dirty="0">
                <a:solidFill>
                  <a:srgbClr val="0070C0"/>
                </a:solidFill>
                <a:latin typeface="Calibri"/>
                <a:ea typeface="Calibri"/>
                <a:cs typeface="B Nazanin"/>
              </a:rPr>
              <a:t>:</a:t>
            </a:r>
            <a:endParaRPr lang="fa-IR" sz="2400" kern="100" dirty="0">
              <a:solidFill>
                <a:srgbClr val="0070C0"/>
              </a:solidFill>
              <a:latin typeface="Calibri"/>
              <a:ea typeface="Calibri"/>
              <a:cs typeface="B Nazanin"/>
            </a:endParaRPr>
          </a:p>
          <a:p>
            <a:pPr algn="r" rtl="1">
              <a:lnSpc>
                <a:spcPct val="107000"/>
              </a:lnSpc>
              <a:spcAft>
                <a:spcPts val="800"/>
              </a:spcAft>
            </a:pPr>
            <a:endParaRPr lang="en-US" sz="2400" kern="100" dirty="0">
              <a:solidFill>
                <a:srgbClr val="0070C0"/>
              </a:solidFill>
              <a:effectLst/>
              <a:latin typeface="Calibri"/>
              <a:ea typeface="Calibri"/>
              <a:cs typeface="Arial"/>
            </a:endParaRPr>
          </a:p>
        </p:txBody>
      </p:sp>
      <p:sp>
        <p:nvSpPr>
          <p:cNvPr id="5" name="Rectangle 4"/>
          <p:cNvSpPr/>
          <p:nvPr/>
        </p:nvSpPr>
        <p:spPr>
          <a:xfrm>
            <a:off x="255495" y="2356871"/>
            <a:ext cx="11497742" cy="3936462"/>
          </a:xfrm>
          <a:prstGeom prst="rect">
            <a:avLst/>
          </a:prstGeom>
        </p:spPr>
        <p:txBody>
          <a:bodyPr wrap="square">
            <a:spAutoFit/>
          </a:bodyPr>
          <a:lstStyle/>
          <a:p>
            <a:pPr algn="r" rtl="1">
              <a:lnSpc>
                <a:spcPct val="107000"/>
              </a:lnSpc>
              <a:spcAft>
                <a:spcPts val="800"/>
              </a:spcAft>
            </a:pPr>
            <a:r>
              <a:rPr lang="ar-SA" kern="100" dirty="0">
                <a:solidFill>
                  <a:prstClr val="black"/>
                </a:solidFill>
                <a:latin typeface="Calibri"/>
                <a:ea typeface="Calibri"/>
                <a:cs typeface="Arial"/>
              </a:rPr>
              <a:t>• </a:t>
            </a:r>
            <a:r>
              <a:rPr lang="ar-SA" sz="2000" kern="100" dirty="0">
                <a:latin typeface="Calibri"/>
                <a:ea typeface="Calibri"/>
                <a:cs typeface="B Zar" pitchFamily="2" charset="-78"/>
              </a:rPr>
              <a:t>رژیم غذایی باید حاوی مقادیرمناسبی </a:t>
            </a:r>
            <a:r>
              <a:rPr lang="ar-SA" sz="2000" kern="100" dirty="0">
                <a:solidFill>
                  <a:srgbClr val="00B050"/>
                </a:solidFill>
                <a:latin typeface="Calibri"/>
                <a:ea typeface="Calibri"/>
                <a:cs typeface="B Zar" pitchFamily="2" charset="-78"/>
              </a:rPr>
              <a:t>ازمنابع غذایی آهن وروی </a:t>
            </a:r>
            <a:r>
              <a:rPr lang="ar-SA" sz="2000" kern="100" dirty="0">
                <a:latin typeface="Calibri"/>
                <a:ea typeface="Calibri"/>
                <a:cs typeface="B Zar" pitchFamily="2" charset="-78"/>
              </a:rPr>
              <a:t>مانند جگر،انواع گوشت، انواع حبوبات مانندنخود سبز، نان</a:t>
            </a:r>
            <a:r>
              <a:rPr lang="fa-IR" sz="2000" kern="100" dirty="0">
                <a:latin typeface="Calibri"/>
                <a:ea typeface="Calibri"/>
                <a:cs typeface="B Zar" pitchFamily="2" charset="-78"/>
              </a:rPr>
              <a:t> </a:t>
            </a:r>
            <a:r>
              <a:rPr lang="ar-SA" sz="2000" kern="100" dirty="0">
                <a:latin typeface="Calibri"/>
                <a:ea typeface="Calibri"/>
                <a:cs typeface="B Zar" pitchFamily="2" charset="-78"/>
              </a:rPr>
              <a:t>سبوس دار مانند نان جو و سنگک و شیرولبنیات باشد.</a:t>
            </a:r>
            <a:endParaRPr lang="en-US" sz="2000" kern="100" dirty="0">
              <a:latin typeface="Calibri"/>
              <a:ea typeface="Calibri"/>
              <a:cs typeface="B Zar" pitchFamily="2" charset="-78"/>
            </a:endParaRPr>
          </a:p>
          <a:p>
            <a:pPr algn="r" rtl="1">
              <a:lnSpc>
                <a:spcPct val="107000"/>
              </a:lnSpc>
              <a:spcAft>
                <a:spcPts val="800"/>
              </a:spcAft>
            </a:pPr>
            <a:r>
              <a:rPr lang="ar-SA" sz="2000" kern="100" dirty="0">
                <a:solidFill>
                  <a:prstClr val="black"/>
                </a:solidFill>
                <a:latin typeface="Calibri"/>
                <a:ea typeface="Calibri"/>
                <a:cs typeface="B Zar" pitchFamily="2" charset="-78"/>
              </a:rPr>
              <a:t> • </a:t>
            </a:r>
            <a:r>
              <a:rPr lang="ar-SA" sz="2000" kern="100" dirty="0">
                <a:latin typeface="Calibri"/>
                <a:ea typeface="Calibri"/>
                <a:cs typeface="B Zar" pitchFamily="2" charset="-78"/>
              </a:rPr>
              <a:t>برنامه غذایی ومیان وعده</a:t>
            </a:r>
            <a:r>
              <a:rPr lang="fa-IR" sz="2000" kern="100" dirty="0">
                <a:latin typeface="Calibri"/>
                <a:ea typeface="Calibri"/>
                <a:cs typeface="B Zar" pitchFamily="2" charset="-78"/>
              </a:rPr>
              <a:t> </a:t>
            </a:r>
            <a:r>
              <a:rPr lang="ar-SA" sz="2000" kern="100" dirty="0">
                <a:latin typeface="Calibri"/>
                <a:ea typeface="Calibri"/>
                <a:cs typeface="B Zar" pitchFamily="2" charset="-78"/>
              </a:rPr>
              <a:t>ها </a:t>
            </a:r>
            <a:r>
              <a:rPr lang="ar-SA" sz="2000" kern="100" dirty="0">
                <a:solidFill>
                  <a:srgbClr val="00B050"/>
                </a:solidFill>
                <a:latin typeface="Calibri"/>
                <a:ea typeface="Calibri"/>
                <a:cs typeface="B Zar" pitchFamily="2" charset="-78"/>
              </a:rPr>
              <a:t>رابراساس اشتها وميل ورغبت فرد سالمند </a:t>
            </a:r>
            <a:r>
              <a:rPr lang="ar-SA" sz="2000" kern="100" dirty="0">
                <a:latin typeface="Calibri"/>
                <a:ea typeface="Calibri"/>
                <a:cs typeface="B Zar" pitchFamily="2" charset="-78"/>
              </a:rPr>
              <a:t>تنظيم نماييد. بهتراست به فاصله هر٣-٢ ساعت میان</a:t>
            </a:r>
            <a:r>
              <a:rPr lang="fa-IR" sz="2000" kern="100" dirty="0">
                <a:latin typeface="Calibri"/>
                <a:ea typeface="Calibri"/>
                <a:cs typeface="B Zar" pitchFamily="2" charset="-78"/>
              </a:rPr>
              <a:t> </a:t>
            </a:r>
            <a:r>
              <a:rPr lang="ar-SA" sz="2000" kern="100" dirty="0">
                <a:latin typeface="Calibri"/>
                <a:ea typeface="Calibri"/>
                <a:cs typeface="B Zar" pitchFamily="2" charset="-78"/>
              </a:rPr>
              <a:t>وعده ای میل نمایند.</a:t>
            </a:r>
            <a:endParaRPr lang="en-US" sz="2000" kern="100" dirty="0">
              <a:latin typeface="Calibri"/>
              <a:ea typeface="Calibri"/>
              <a:cs typeface="B Zar" pitchFamily="2" charset="-78"/>
            </a:endParaRPr>
          </a:p>
          <a:p>
            <a:pPr algn="r" rtl="1">
              <a:lnSpc>
                <a:spcPct val="107000"/>
              </a:lnSpc>
              <a:spcAft>
                <a:spcPts val="800"/>
              </a:spcAft>
            </a:pPr>
            <a:r>
              <a:rPr lang="ar-SA" sz="2000" kern="100" dirty="0">
                <a:latin typeface="Calibri"/>
                <a:ea typeface="Calibri"/>
                <a:cs typeface="B Zar" pitchFamily="2" charset="-78"/>
              </a:rPr>
              <a:t>•مصرف </a:t>
            </a:r>
            <a:r>
              <a:rPr lang="ar-SA" sz="2000" kern="100" dirty="0">
                <a:solidFill>
                  <a:srgbClr val="00B050"/>
                </a:solidFill>
                <a:latin typeface="Calibri"/>
                <a:ea typeface="Calibri"/>
                <a:cs typeface="B Zar" pitchFamily="2" charset="-78"/>
              </a:rPr>
              <a:t>منابع کلسیم، ویتامینهای </a:t>
            </a:r>
            <a:r>
              <a:rPr lang="en-US" sz="2000" kern="100" dirty="0">
                <a:solidFill>
                  <a:srgbClr val="00B050"/>
                </a:solidFill>
                <a:latin typeface="Calibri"/>
                <a:ea typeface="Calibri"/>
                <a:cs typeface="B Zar" pitchFamily="2" charset="-78"/>
              </a:rPr>
              <a:t>D</a:t>
            </a:r>
            <a:r>
              <a:rPr lang="ar-SA" sz="2000" kern="100" dirty="0">
                <a:solidFill>
                  <a:srgbClr val="00B050"/>
                </a:solidFill>
                <a:latin typeface="Calibri"/>
                <a:ea typeface="Calibri"/>
                <a:cs typeface="B Zar" pitchFamily="2" charset="-78"/>
              </a:rPr>
              <a:t> و </a:t>
            </a:r>
            <a:r>
              <a:rPr lang="en-US" sz="2000" kern="100" dirty="0">
                <a:solidFill>
                  <a:srgbClr val="00B050"/>
                </a:solidFill>
                <a:latin typeface="Calibri"/>
                <a:ea typeface="Calibri"/>
                <a:cs typeface="B Zar" pitchFamily="2" charset="-78"/>
              </a:rPr>
              <a:t>B</a:t>
            </a:r>
            <a:r>
              <a:rPr lang="ar-SA" sz="2000" kern="100" dirty="0">
                <a:solidFill>
                  <a:srgbClr val="00B050"/>
                </a:solidFill>
                <a:latin typeface="Calibri"/>
                <a:ea typeface="Calibri"/>
                <a:cs typeface="B Zar" pitchFamily="2" charset="-78"/>
              </a:rPr>
              <a:t>١٢ ویا مکمل</a:t>
            </a:r>
            <a:r>
              <a:rPr lang="fa-IR" sz="2000" kern="100" dirty="0">
                <a:solidFill>
                  <a:srgbClr val="00B050"/>
                </a:solidFill>
                <a:latin typeface="Calibri"/>
                <a:ea typeface="Calibri"/>
                <a:cs typeface="B Zar" pitchFamily="2" charset="-78"/>
              </a:rPr>
              <a:t> </a:t>
            </a:r>
            <a:r>
              <a:rPr lang="ar-SA" sz="2000" kern="100" dirty="0">
                <a:solidFill>
                  <a:srgbClr val="00B050"/>
                </a:solidFill>
                <a:latin typeface="Calibri"/>
                <a:ea typeface="Calibri"/>
                <a:cs typeface="B Zar" pitchFamily="2" charset="-78"/>
              </a:rPr>
              <a:t>های آن </a:t>
            </a:r>
            <a:r>
              <a:rPr lang="ar-SA" sz="2000" kern="100" dirty="0">
                <a:latin typeface="Calibri"/>
                <a:ea typeface="Calibri"/>
                <a:cs typeface="B Zar" pitchFamily="2" charset="-78"/>
              </a:rPr>
              <a:t>توصیه میشود.</a:t>
            </a:r>
            <a:endParaRPr lang="en-US" sz="2000" kern="100" dirty="0">
              <a:latin typeface="Calibri"/>
              <a:ea typeface="Calibri"/>
              <a:cs typeface="B Zar" pitchFamily="2" charset="-78"/>
            </a:endParaRPr>
          </a:p>
          <a:p>
            <a:pPr algn="r" rtl="1">
              <a:lnSpc>
                <a:spcPct val="107000"/>
              </a:lnSpc>
              <a:spcAft>
                <a:spcPts val="800"/>
              </a:spcAft>
            </a:pPr>
            <a:r>
              <a:rPr lang="ar-SA" sz="2000" kern="100" dirty="0">
                <a:latin typeface="Calibri"/>
                <a:ea typeface="Calibri"/>
                <a:cs typeface="B Zar" pitchFamily="2" charset="-78"/>
              </a:rPr>
              <a:t>• روزانه </a:t>
            </a:r>
            <a:r>
              <a:rPr lang="ar-SA" sz="2000" kern="100" dirty="0">
                <a:solidFill>
                  <a:srgbClr val="00B050"/>
                </a:solidFill>
                <a:latin typeface="Calibri"/>
                <a:ea typeface="Calibri"/>
                <a:cs typeface="B Zar" pitchFamily="2" charset="-78"/>
              </a:rPr>
              <a:t>٨-</a:t>
            </a:r>
            <a:r>
              <a:rPr lang="fa-IR" sz="2000" kern="100" dirty="0">
                <a:solidFill>
                  <a:srgbClr val="00B050"/>
                </a:solidFill>
                <a:latin typeface="Calibri"/>
                <a:ea typeface="Calibri"/>
                <a:cs typeface="B Zar" pitchFamily="2" charset="-78"/>
              </a:rPr>
              <a:t>۶</a:t>
            </a:r>
            <a:r>
              <a:rPr lang="ar-SA" sz="2000" kern="100" dirty="0">
                <a:solidFill>
                  <a:srgbClr val="00B050"/>
                </a:solidFill>
                <a:latin typeface="Calibri"/>
                <a:ea typeface="Calibri"/>
                <a:cs typeface="B Zar" pitchFamily="2" charset="-78"/>
              </a:rPr>
              <a:t> لیوان مایعات </a:t>
            </a:r>
            <a:r>
              <a:rPr lang="ar-SA" sz="2000" kern="100" dirty="0">
                <a:latin typeface="Calibri"/>
                <a:ea typeface="Calibri"/>
                <a:cs typeface="B Zar" pitchFamily="2" charset="-78"/>
              </a:rPr>
              <a:t>(آب، شیر، چای کم رنگ، دوغ کم نمک، آب میوہ طبیعی و .. ٠) بنوشند.</a:t>
            </a:r>
            <a:endParaRPr lang="en-US" sz="2000" kern="100" dirty="0">
              <a:latin typeface="Calibri"/>
              <a:ea typeface="Calibri"/>
              <a:cs typeface="B Zar" pitchFamily="2" charset="-78"/>
            </a:endParaRPr>
          </a:p>
          <a:p>
            <a:pPr algn="r" rtl="1">
              <a:lnSpc>
                <a:spcPct val="107000"/>
              </a:lnSpc>
              <a:spcAft>
                <a:spcPts val="800"/>
              </a:spcAft>
            </a:pPr>
            <a:r>
              <a:rPr lang="ar-SA" sz="2000" kern="100" dirty="0">
                <a:latin typeface="Calibri"/>
                <a:ea typeface="Calibri"/>
                <a:cs typeface="B Zar" pitchFamily="2" charset="-78"/>
              </a:rPr>
              <a:t>•مصرف </a:t>
            </a:r>
            <a:r>
              <a:rPr lang="ar-SA" sz="2000" kern="100" dirty="0">
                <a:solidFill>
                  <a:srgbClr val="00B050"/>
                </a:solidFill>
                <a:latin typeface="Calibri"/>
                <a:ea typeface="Calibri"/>
                <a:cs typeface="B Zar" pitchFamily="2" charset="-78"/>
              </a:rPr>
              <a:t>روزانه </a:t>
            </a:r>
            <a:r>
              <a:rPr lang="fa-IR" sz="2000" kern="100" dirty="0">
                <a:solidFill>
                  <a:srgbClr val="00B050"/>
                </a:solidFill>
                <a:latin typeface="Calibri"/>
                <a:ea typeface="Calibri"/>
                <a:cs typeface="B Zar" pitchFamily="2" charset="-78"/>
              </a:rPr>
              <a:t>۶-۵</a:t>
            </a:r>
            <a:r>
              <a:rPr lang="ar-SA" sz="2000" kern="100" dirty="0">
                <a:solidFill>
                  <a:srgbClr val="00B050"/>
                </a:solidFill>
                <a:latin typeface="Calibri"/>
                <a:ea typeface="Calibri"/>
                <a:cs typeface="B Zar" pitchFamily="2" charset="-78"/>
              </a:rPr>
              <a:t> وعده غذای سبک </a:t>
            </a:r>
            <a:r>
              <a:rPr lang="ar-SA" sz="2000" kern="100" dirty="0">
                <a:latin typeface="Calibri"/>
                <a:ea typeface="Calibri"/>
                <a:cs typeface="B Zar" pitchFamily="2" charset="-78"/>
              </a:rPr>
              <a:t>که قابل پذیرش تراز سه وعده غذای اصلی است توصیه میشود.</a:t>
            </a:r>
            <a:endParaRPr lang="en-US" sz="2000" kern="100" dirty="0">
              <a:latin typeface="Calibri"/>
              <a:ea typeface="Calibri"/>
              <a:cs typeface="B Zar" pitchFamily="2" charset="-78"/>
            </a:endParaRPr>
          </a:p>
          <a:p>
            <a:pPr algn="r" rtl="1">
              <a:lnSpc>
                <a:spcPct val="107000"/>
              </a:lnSpc>
              <a:spcAft>
                <a:spcPts val="800"/>
              </a:spcAft>
            </a:pPr>
            <a:r>
              <a:rPr lang="ar-SA" sz="2000" kern="100" dirty="0">
                <a:solidFill>
                  <a:prstClr val="black"/>
                </a:solidFill>
                <a:latin typeface="Calibri"/>
                <a:ea typeface="Calibri"/>
                <a:cs typeface="B Zar" pitchFamily="2" charset="-78"/>
              </a:rPr>
              <a:t>•</a:t>
            </a:r>
            <a:r>
              <a:rPr lang="ar-SA" sz="2000" kern="100" dirty="0">
                <a:latin typeface="Calibri"/>
                <a:ea typeface="Calibri"/>
                <a:cs typeface="B Zar" pitchFamily="2" charset="-78"/>
              </a:rPr>
              <a:t> </a:t>
            </a:r>
            <a:r>
              <a:rPr lang="ar-SA" sz="2000" kern="100" dirty="0">
                <a:solidFill>
                  <a:srgbClr val="00B050"/>
                </a:solidFill>
                <a:latin typeface="Calibri"/>
                <a:ea typeface="Calibri"/>
                <a:cs typeface="B Zar" pitchFamily="2" charset="-78"/>
              </a:rPr>
              <a:t>تنوع در مصرف روزانه مواد غذایی </a:t>
            </a:r>
            <a:r>
              <a:rPr lang="ar-SA" sz="2000" kern="100" dirty="0">
                <a:latin typeface="Calibri"/>
                <a:ea typeface="Calibri"/>
                <a:cs typeface="B Zar" pitchFamily="2" charset="-78"/>
              </a:rPr>
              <a:t>رعایت شود به این معنی که در روزهای متوالی غذاهای مشابه و تکراری</a:t>
            </a:r>
            <a:r>
              <a:rPr lang="fa-IR" sz="2000" kern="100" dirty="0">
                <a:latin typeface="Calibri"/>
                <a:ea typeface="Calibri"/>
                <a:cs typeface="B Zar" pitchFamily="2" charset="-78"/>
              </a:rPr>
              <a:t> </a:t>
            </a:r>
            <a:r>
              <a:rPr lang="ar-SA" sz="2000" kern="100" dirty="0">
                <a:latin typeface="Calibri"/>
                <a:ea typeface="Calibri"/>
                <a:cs typeface="B Zar" pitchFamily="2" charset="-78"/>
              </a:rPr>
              <a:t> مصرف نکنند.</a:t>
            </a:r>
            <a:endParaRPr lang="en-US" sz="2000" kern="100" dirty="0">
              <a:latin typeface="Calibri"/>
              <a:ea typeface="Calibri"/>
              <a:cs typeface="B Zar" pitchFamily="2" charset="-78"/>
            </a:endParaRPr>
          </a:p>
          <a:p>
            <a:pPr algn="r"/>
            <a:r>
              <a:rPr lang="ar-SA" sz="2000" dirty="0">
                <a:ea typeface="Calibri"/>
                <a:cs typeface="B Zar" pitchFamily="2" charset="-78"/>
              </a:rPr>
              <a:t>•</a:t>
            </a:r>
            <a:r>
              <a:rPr lang="ar-SA" sz="2000" dirty="0">
                <a:solidFill>
                  <a:srgbClr val="00B050"/>
                </a:solidFill>
                <a:latin typeface="Calibri"/>
                <a:ea typeface="Calibri"/>
                <a:cs typeface="B Zar" pitchFamily="2" charset="-78"/>
              </a:rPr>
              <a:t>میانگین کالری دریافتی روزانه در مردان و زنان بالای </a:t>
            </a:r>
            <a:r>
              <a:rPr lang="fa-IR" sz="2000" dirty="0">
                <a:solidFill>
                  <a:srgbClr val="00B050"/>
                </a:solidFill>
                <a:latin typeface="Calibri"/>
                <a:ea typeface="Calibri"/>
                <a:cs typeface="B Zar" pitchFamily="2" charset="-78"/>
              </a:rPr>
              <a:t>51</a:t>
            </a:r>
            <a:r>
              <a:rPr lang="ar-SA" sz="2000" dirty="0">
                <a:solidFill>
                  <a:srgbClr val="00B050"/>
                </a:solidFill>
                <a:latin typeface="Calibri"/>
                <a:ea typeface="Calibri"/>
                <a:cs typeface="B Zar" pitchFamily="2" charset="-78"/>
              </a:rPr>
              <a:t>سال به ترتیب ٢٢٠٠ کیلوکالری و ١٩٠٠ کیلوکالری می</a:t>
            </a:r>
            <a:r>
              <a:rPr lang="fa-IR" sz="2000" dirty="0">
                <a:solidFill>
                  <a:srgbClr val="00B050"/>
                </a:solidFill>
                <a:latin typeface="Calibri"/>
                <a:ea typeface="Calibri"/>
                <a:cs typeface="B Zar" pitchFamily="2" charset="-78"/>
              </a:rPr>
              <a:t> </a:t>
            </a:r>
            <a:r>
              <a:rPr lang="ar-SA" sz="2000" dirty="0">
                <a:solidFill>
                  <a:srgbClr val="00B050"/>
                </a:solidFill>
                <a:latin typeface="Calibri"/>
                <a:ea typeface="Calibri"/>
                <a:cs typeface="B Zar" pitchFamily="2" charset="-78"/>
              </a:rPr>
              <a:t>باشد</a:t>
            </a:r>
            <a:r>
              <a:rPr lang="ar-SA" sz="2000" dirty="0">
                <a:latin typeface="Calibri"/>
                <a:ea typeface="Calibri"/>
                <a:cs typeface="B Zar" pitchFamily="2" charset="-78"/>
              </a:rPr>
              <a:t>. احتمال سوء تغذیه درافرادی که کمتراز١</a:t>
            </a:r>
            <a:r>
              <a:rPr lang="fa-IR" sz="2000" dirty="0">
                <a:latin typeface="Calibri"/>
                <a:ea typeface="Calibri"/>
                <a:cs typeface="B Zar" pitchFamily="2" charset="-78"/>
              </a:rPr>
              <a:t>۵</a:t>
            </a:r>
            <a:r>
              <a:rPr lang="ar-SA" sz="2000" dirty="0">
                <a:latin typeface="Calibri"/>
                <a:ea typeface="Calibri"/>
                <a:cs typeface="B Zar" pitchFamily="2" charset="-78"/>
              </a:rPr>
              <a:t>٠٠ کیلوکالری در روز مصرف میکنند افزایش مییابد. برای تامین کالری کافی بویژه زمانی که فرد سالمند قادربه مصرف حجم غذایی بیشتری </a:t>
            </a:r>
            <a:r>
              <a:rPr lang="fa-IR" sz="2000" dirty="0">
                <a:latin typeface="Calibri"/>
                <a:ea typeface="Calibri"/>
                <a:cs typeface="B Zar" pitchFamily="2" charset="-78"/>
              </a:rPr>
              <a:t>.</a:t>
            </a:r>
            <a:r>
              <a:rPr lang="ar-SA" sz="2000" dirty="0">
                <a:latin typeface="Calibri"/>
                <a:ea typeface="Calibri"/>
                <a:cs typeface="B Zar" pitchFamily="2" charset="-78"/>
              </a:rPr>
              <a:t>نیست، باید مکملهای غذایی تامین کننده انرزی و پروتئین مصرف شود</a:t>
            </a:r>
            <a:endParaRPr lang="en-US" sz="2000" dirty="0">
              <a:cs typeface="B Zar" pitchFamily="2" charset="-78"/>
            </a:endParaRPr>
          </a:p>
        </p:txBody>
      </p:sp>
    </p:spTree>
    <p:extLst>
      <p:ext uri="{BB962C8B-B14F-4D97-AF65-F5344CB8AC3E}">
        <p14:creationId xmlns:p14="http://schemas.microsoft.com/office/powerpoint/2010/main" val="41314169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Number Placeholder 5">
            <a:extLst>
              <a:ext uri="{FF2B5EF4-FFF2-40B4-BE49-F238E27FC236}">
                <a16:creationId xmlns:a16="http://schemas.microsoft.com/office/drawing/2014/main" id="{AB9558A6-DA70-0042-1904-95BCCB6FA62B}"/>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685800">
              <a:lnSpc>
                <a:spcPct val="90000"/>
              </a:lnSpc>
              <a:spcBef>
                <a:spcPts val="750"/>
              </a:spcBef>
              <a:buFont typeface="Arial" panose="020B0604020202020204" pitchFamily="34" charset="0"/>
              <a:buChar char="•"/>
              <a:defRPr sz="2100">
                <a:solidFill>
                  <a:schemeClr val="tx1"/>
                </a:solidFill>
                <a:latin typeface="Calibri" panose="020F0502020204030204" pitchFamily="34" charset="0"/>
                <a:cs typeface="Arial" panose="020B0604020202020204" pitchFamily="34" charset="0"/>
              </a:defRPr>
            </a:lvl1pPr>
            <a:lvl2pPr marL="555625" indent="-212725" defTabSz="685800">
              <a:lnSpc>
                <a:spcPct val="90000"/>
              </a:lnSpc>
              <a:spcBef>
                <a:spcPts val="375"/>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2pPr>
            <a:lvl3pPr marL="855663" indent="-169863" defTabSz="685800">
              <a:lnSpc>
                <a:spcPct val="90000"/>
              </a:lnSpc>
              <a:spcBef>
                <a:spcPts val="375"/>
              </a:spcBef>
              <a:buFont typeface="Arial" panose="020B0604020202020204" pitchFamily="34" charset="0"/>
              <a:buChar char="•"/>
              <a:defRPr sz="1500">
                <a:solidFill>
                  <a:schemeClr val="tx1"/>
                </a:solidFill>
                <a:latin typeface="Calibri" panose="020F0502020204030204" pitchFamily="34" charset="0"/>
                <a:cs typeface="Arial" panose="020B0604020202020204" pitchFamily="34" charset="0"/>
              </a:defRPr>
            </a:lvl3pPr>
            <a:lvl4pPr marL="1198563" indent="-169863"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cs typeface="Arial" panose="020B0604020202020204" pitchFamily="34" charset="0"/>
              </a:defRPr>
            </a:lvl4pPr>
            <a:lvl5pPr marL="1541463" indent="-169863"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cs typeface="Arial" panose="020B0604020202020204" pitchFamily="34" charset="0"/>
              </a:defRPr>
            </a:lvl5pPr>
            <a:lvl6pPr marL="1998663" indent="-169863"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cs typeface="Arial" panose="020B0604020202020204" pitchFamily="34" charset="0"/>
              </a:defRPr>
            </a:lvl6pPr>
            <a:lvl7pPr marL="2455863" indent="-169863"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cs typeface="Arial" panose="020B0604020202020204" pitchFamily="34" charset="0"/>
              </a:defRPr>
            </a:lvl7pPr>
            <a:lvl8pPr marL="2913063" indent="-169863"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cs typeface="Arial" panose="020B0604020202020204" pitchFamily="34" charset="0"/>
              </a:defRPr>
            </a:lvl8pPr>
            <a:lvl9pPr marL="3370263" indent="-169863"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cs typeface="Arial" panose="020B0604020202020204" pitchFamily="34" charset="0"/>
              </a:defRPr>
            </a:lvl9pPr>
          </a:lstStyle>
          <a:p>
            <a:pPr>
              <a:lnSpc>
                <a:spcPct val="100000"/>
              </a:lnSpc>
              <a:spcBef>
                <a:spcPct val="0"/>
              </a:spcBef>
              <a:buFontTx/>
              <a:buNone/>
            </a:pPr>
            <a:fld id="{D637229F-E0DA-480A-9E68-9955BE34D87F}" type="slidenum">
              <a:rPr lang="en-US" altLang="en-US" sz="900">
                <a:solidFill>
                  <a:srgbClr val="B5A788"/>
                </a:solidFill>
                <a:latin typeface="Times New Roman" panose="02020603050405020304" pitchFamily="18" charset="0"/>
                <a:cs typeface="Times New Roman" panose="02020603050405020304" pitchFamily="18" charset="0"/>
              </a:rPr>
              <a:pPr>
                <a:lnSpc>
                  <a:spcPct val="100000"/>
                </a:lnSpc>
                <a:spcBef>
                  <a:spcPct val="0"/>
                </a:spcBef>
                <a:buFontTx/>
                <a:buNone/>
              </a:pPr>
              <a:t>2</a:t>
            </a:fld>
            <a:endParaRPr lang="en-US" altLang="en-US" sz="900">
              <a:solidFill>
                <a:srgbClr val="B5A788"/>
              </a:solidFill>
              <a:latin typeface="Times New Roman" panose="02020603050405020304" pitchFamily="18" charset="0"/>
              <a:cs typeface="Times New Roman" panose="02020603050405020304" pitchFamily="18" charset="0"/>
            </a:endParaRPr>
          </a:p>
        </p:txBody>
      </p:sp>
      <p:sp>
        <p:nvSpPr>
          <p:cNvPr id="8" name="Title 1">
            <a:extLst>
              <a:ext uri="{FF2B5EF4-FFF2-40B4-BE49-F238E27FC236}">
                <a16:creationId xmlns:a16="http://schemas.microsoft.com/office/drawing/2014/main" id="{23BCBA72-C320-A204-B613-BF4D673BC711}"/>
              </a:ext>
            </a:extLst>
          </p:cNvPr>
          <p:cNvSpPr txBox="1">
            <a:spLocks/>
          </p:cNvSpPr>
          <p:nvPr/>
        </p:nvSpPr>
        <p:spPr>
          <a:xfrm>
            <a:off x="1827214" y="1209675"/>
            <a:ext cx="8537575" cy="806450"/>
          </a:xfrm>
          <a:prstGeom prst="rect">
            <a:avLst/>
          </a:prstGeom>
          <a:gradFill>
            <a:gsLst>
              <a:gs pos="84050">
                <a:schemeClr val="accent1">
                  <a:lumMod val="20000"/>
                  <a:lumOff val="80000"/>
                </a:schemeClr>
              </a:gs>
              <a:gs pos="37000">
                <a:srgbClr val="F8CCAE"/>
              </a:gs>
              <a:gs pos="0">
                <a:schemeClr val="bg2">
                  <a:tint val="98000"/>
                  <a:satMod val="130000"/>
                  <a:shade val="90000"/>
                  <a:lumMod val="103000"/>
                </a:schemeClr>
              </a:gs>
              <a:gs pos="100000">
                <a:schemeClr val="bg2">
                  <a:shade val="63000"/>
                  <a:satMod val="120000"/>
                </a:schemeClr>
              </a:gs>
            </a:gsLst>
            <a:lin ang="5400000" scaled="0"/>
          </a:gradFill>
        </p:spPr>
        <p:txBody>
          <a:bodyPr lIns="68580" tIns="34291" rIns="68580" bIns="34291"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685800" rtl="1">
              <a:defRPr/>
            </a:pPr>
            <a:r>
              <a:rPr lang="fa-IR" sz="2400" b="1" dirty="0">
                <a:solidFill>
                  <a:prstClr val="black"/>
                </a:solidFill>
                <a:effectLst>
                  <a:outerShdw blurRad="38100" dist="38100" dir="2700000" algn="tl">
                    <a:srgbClr val="000000">
                      <a:alpha val="43137"/>
                    </a:srgbClr>
                  </a:outerShdw>
                </a:effectLst>
                <a:latin typeface="Calibri" panose="020F0502020204030204"/>
                <a:cs typeface="B Roya" panose="00000400000000000000" pitchFamily="2" charset="-78"/>
              </a:rPr>
              <a:t>شاخص اپیدمیولوژیک میانه ید ادرار دانش آموزان در ارزیابی وضعیت تغذیه ای ید </a:t>
            </a:r>
            <a:br>
              <a:rPr lang="en-US" sz="2400" b="1" dirty="0">
                <a:solidFill>
                  <a:prstClr val="black"/>
                </a:solidFill>
                <a:effectLst>
                  <a:outerShdw blurRad="38100" dist="38100" dir="2700000" algn="tl">
                    <a:srgbClr val="000000">
                      <a:alpha val="43137"/>
                    </a:srgbClr>
                  </a:outerShdw>
                </a:effectLst>
                <a:latin typeface="Calibri" panose="020F0502020204030204"/>
                <a:cs typeface="B Roya" panose="00000400000000000000" pitchFamily="2" charset="-78"/>
              </a:rPr>
            </a:br>
            <a:r>
              <a:rPr lang="en-US" sz="2400" b="1" dirty="0">
                <a:solidFill>
                  <a:prstClr val="black"/>
                </a:solidFill>
                <a:effectLst>
                  <a:outerShdw blurRad="38100" dist="38100" dir="2700000" algn="tl">
                    <a:srgbClr val="000000">
                      <a:alpha val="43137"/>
                    </a:srgbClr>
                  </a:outerShdw>
                </a:effectLst>
                <a:latin typeface="Calibri" panose="020F0502020204030204"/>
                <a:cs typeface="B Roya" panose="00000400000000000000" pitchFamily="2" charset="-78"/>
              </a:rPr>
              <a:t> </a:t>
            </a:r>
          </a:p>
        </p:txBody>
      </p:sp>
      <p:graphicFrame>
        <p:nvGraphicFramePr>
          <p:cNvPr id="9" name="Table 8">
            <a:extLst>
              <a:ext uri="{FF2B5EF4-FFF2-40B4-BE49-F238E27FC236}">
                <a16:creationId xmlns:a16="http://schemas.microsoft.com/office/drawing/2014/main" id="{DF70C73E-A8A3-4F64-FA0A-EEAC14BC6756}"/>
              </a:ext>
            </a:extLst>
          </p:cNvPr>
          <p:cNvGraphicFramePr>
            <a:graphicFrameLocks noGrp="1"/>
          </p:cNvGraphicFramePr>
          <p:nvPr>
            <p:extLst>
              <p:ext uri="{D42A27DB-BD31-4B8C-83A1-F6EECF244321}">
                <p14:modId xmlns:p14="http://schemas.microsoft.com/office/powerpoint/2010/main" val="1363617425"/>
              </p:ext>
            </p:extLst>
          </p:nvPr>
        </p:nvGraphicFramePr>
        <p:xfrm>
          <a:off x="2835275" y="2413000"/>
          <a:ext cx="6318250" cy="2757486"/>
        </p:xfrm>
        <a:graphic>
          <a:graphicData uri="http://schemas.openxmlformats.org/drawingml/2006/table">
            <a:tbl>
              <a:tblPr/>
              <a:tblGrid>
                <a:gridCol w="3159125">
                  <a:extLst>
                    <a:ext uri="{9D8B030D-6E8A-4147-A177-3AD203B41FA5}">
                      <a16:colId xmlns:a16="http://schemas.microsoft.com/office/drawing/2014/main" val="2718028890"/>
                    </a:ext>
                  </a:extLst>
                </a:gridCol>
                <a:gridCol w="3159125">
                  <a:extLst>
                    <a:ext uri="{9D8B030D-6E8A-4147-A177-3AD203B41FA5}">
                      <a16:colId xmlns:a16="http://schemas.microsoft.com/office/drawing/2014/main" val="750853888"/>
                    </a:ext>
                  </a:extLst>
                </a:gridCol>
              </a:tblGrid>
              <a:tr h="684910">
                <a:tc>
                  <a:txBody>
                    <a:bodyPr/>
                    <a:lstStyle>
                      <a:lvl1pPr defTabSz="684213">
                        <a:lnSpc>
                          <a:spcPct val="90000"/>
                        </a:lnSpc>
                        <a:spcBef>
                          <a:spcPts val="750"/>
                        </a:spcBef>
                        <a:buFont typeface="Arial" panose="020B0604020202020204" pitchFamily="34" charset="0"/>
                        <a:defRPr sz="1900">
                          <a:solidFill>
                            <a:schemeClr val="tx1"/>
                          </a:solidFill>
                          <a:latin typeface="Calibri" panose="020F0502020204030204" pitchFamily="34" charset="0"/>
                          <a:cs typeface="Arial" panose="020B0604020202020204" pitchFamily="34" charset="0"/>
                        </a:defRPr>
                      </a:lvl1pPr>
                      <a:lvl2pPr marL="742950" indent="-285750" defTabSz="684213">
                        <a:lnSpc>
                          <a:spcPct val="90000"/>
                        </a:lnSpc>
                        <a:spcBef>
                          <a:spcPts val="375"/>
                        </a:spcBef>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2pPr>
                      <a:lvl3pPr marL="1143000" indent="-228600" defTabSz="684213">
                        <a:lnSpc>
                          <a:spcPct val="90000"/>
                        </a:lnSpc>
                        <a:spcBef>
                          <a:spcPts val="375"/>
                        </a:spcBef>
                        <a:buFont typeface="Arial" panose="020B0604020202020204" pitchFamily="34" charset="0"/>
                        <a:defRPr sz="1300">
                          <a:solidFill>
                            <a:schemeClr val="tx1"/>
                          </a:solidFill>
                          <a:latin typeface="Calibri" panose="020F0502020204030204" pitchFamily="34" charset="0"/>
                          <a:cs typeface="Arial" panose="020B0604020202020204" pitchFamily="34" charset="0"/>
                        </a:defRPr>
                      </a:lvl3pPr>
                      <a:lvl4pPr marL="1600200" indent="-228600" defTabSz="684213">
                        <a:lnSpc>
                          <a:spcPct val="90000"/>
                        </a:lnSpc>
                        <a:spcBef>
                          <a:spcPts val="375"/>
                        </a:spcBef>
                        <a:buFont typeface="Arial" panose="020B0604020202020204" pitchFamily="34" charset="0"/>
                        <a:defRPr sz="1100">
                          <a:solidFill>
                            <a:schemeClr val="tx1"/>
                          </a:solidFill>
                          <a:latin typeface="Calibri" panose="020F0502020204030204" pitchFamily="34" charset="0"/>
                          <a:cs typeface="Arial" panose="020B0604020202020204" pitchFamily="34" charset="0"/>
                        </a:defRPr>
                      </a:lvl4pPr>
                      <a:lvl5pPr marL="2057400" indent="-228600" defTabSz="684213">
                        <a:lnSpc>
                          <a:spcPct val="90000"/>
                        </a:lnSpc>
                        <a:spcBef>
                          <a:spcPts val="375"/>
                        </a:spcBef>
                        <a:buFont typeface="Arial" panose="020B0604020202020204" pitchFamily="34" charset="0"/>
                        <a:defRPr sz="1100">
                          <a:solidFill>
                            <a:schemeClr val="tx1"/>
                          </a:solidFill>
                          <a:latin typeface="Calibri" panose="020F0502020204030204" pitchFamily="34" charset="0"/>
                          <a:cs typeface="Arial" panose="020B0604020202020204" pitchFamily="34" charset="0"/>
                        </a:defRPr>
                      </a:lvl5pPr>
                      <a:lvl6pPr marL="2514600" indent="-228600" defTabSz="684213"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cs typeface="Arial" panose="020B0604020202020204" pitchFamily="34" charset="0"/>
                        </a:defRPr>
                      </a:lvl6pPr>
                      <a:lvl7pPr marL="2971800" indent="-228600" defTabSz="684213"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cs typeface="Arial" panose="020B0604020202020204" pitchFamily="34" charset="0"/>
                        </a:defRPr>
                      </a:lvl7pPr>
                      <a:lvl8pPr marL="3429000" indent="-228600" defTabSz="684213"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cs typeface="Arial" panose="020B0604020202020204" pitchFamily="34" charset="0"/>
                        </a:defRPr>
                      </a:lvl8pPr>
                      <a:lvl9pPr marL="3886200" indent="-228600" defTabSz="684213"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cs typeface="Arial" panose="020B0604020202020204" pitchFamily="34" charset="0"/>
                        </a:defRPr>
                      </a:lvl9pPr>
                    </a:lstStyle>
                    <a:p>
                      <a:pPr marL="0" marR="0" lvl="0" indent="0" algn="ctr" defTabSz="684213" rtl="0" eaLnBrk="1" fontAlgn="base" latinLnBrk="0" hangingPunct="1">
                        <a:lnSpc>
                          <a:spcPct val="107000"/>
                        </a:lnSpc>
                        <a:spcBef>
                          <a:spcPct val="0"/>
                        </a:spcBef>
                        <a:spcAft>
                          <a:spcPct val="0"/>
                        </a:spcAft>
                        <a:buClrTx/>
                        <a:buSzTx/>
                        <a:buFontTx/>
                        <a:buNone/>
                        <a:tabLst/>
                      </a:pPr>
                      <a:r>
                        <a:rPr kumimoji="0" lang="ar-SA" altLang="en-US" sz="2100" b="1" i="0" u="none" strike="noStrike" cap="none" normalizeH="0" baseline="0">
                          <a:ln>
                            <a:noFill/>
                          </a:ln>
                          <a:solidFill>
                            <a:srgbClr val="FF0000"/>
                          </a:solidFill>
                          <a:effectLst>
                            <a:outerShdw blurRad="38100" dist="38100" dir="2700000" algn="tl">
                              <a:srgbClr val="000000"/>
                            </a:outerShdw>
                          </a:effectLst>
                          <a:latin typeface="Calibri" panose="020F0502020204030204" pitchFamily="34" charset="0"/>
                          <a:ea typeface="Calibri" panose="020F0502020204030204" pitchFamily="34" charset="0"/>
                          <a:cs typeface="B Nazanin" panose="00000400000000000000" pitchFamily="2" charset="-78"/>
                        </a:rPr>
                        <a:t>وضعیت تغذیه ای ید</a:t>
                      </a:r>
                      <a:endParaRPr kumimoji="0" lang="en-US" altLang="en-US" sz="2100" b="1" i="0" u="none" strike="noStrike" cap="none" normalizeH="0" baseline="0">
                        <a:ln>
                          <a:noFill/>
                        </a:ln>
                        <a:solidFill>
                          <a:srgbClr val="FF0000"/>
                        </a:solidFill>
                        <a:effectLst>
                          <a:outerShdw blurRad="38100" dist="38100" dir="2700000" algn="tl">
                            <a:srgbClr val="000000"/>
                          </a:outerShdw>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lvl1pPr defTabSz="684213">
                        <a:lnSpc>
                          <a:spcPct val="90000"/>
                        </a:lnSpc>
                        <a:spcBef>
                          <a:spcPts val="750"/>
                        </a:spcBef>
                        <a:buFont typeface="Arial" panose="020B0604020202020204" pitchFamily="34" charset="0"/>
                        <a:defRPr sz="1900">
                          <a:solidFill>
                            <a:schemeClr val="tx1"/>
                          </a:solidFill>
                          <a:latin typeface="Calibri" panose="020F0502020204030204" pitchFamily="34" charset="0"/>
                          <a:cs typeface="Arial" panose="020B0604020202020204" pitchFamily="34" charset="0"/>
                        </a:defRPr>
                      </a:lvl1pPr>
                      <a:lvl2pPr marL="742950" indent="-285750" defTabSz="684213">
                        <a:lnSpc>
                          <a:spcPct val="90000"/>
                        </a:lnSpc>
                        <a:spcBef>
                          <a:spcPts val="375"/>
                        </a:spcBef>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2pPr>
                      <a:lvl3pPr marL="1143000" indent="-228600" defTabSz="684213">
                        <a:lnSpc>
                          <a:spcPct val="90000"/>
                        </a:lnSpc>
                        <a:spcBef>
                          <a:spcPts val="375"/>
                        </a:spcBef>
                        <a:buFont typeface="Arial" panose="020B0604020202020204" pitchFamily="34" charset="0"/>
                        <a:defRPr sz="1300">
                          <a:solidFill>
                            <a:schemeClr val="tx1"/>
                          </a:solidFill>
                          <a:latin typeface="Calibri" panose="020F0502020204030204" pitchFamily="34" charset="0"/>
                          <a:cs typeface="Arial" panose="020B0604020202020204" pitchFamily="34" charset="0"/>
                        </a:defRPr>
                      </a:lvl3pPr>
                      <a:lvl4pPr marL="1600200" indent="-228600" defTabSz="684213">
                        <a:lnSpc>
                          <a:spcPct val="90000"/>
                        </a:lnSpc>
                        <a:spcBef>
                          <a:spcPts val="375"/>
                        </a:spcBef>
                        <a:buFont typeface="Arial" panose="020B0604020202020204" pitchFamily="34" charset="0"/>
                        <a:defRPr sz="1100">
                          <a:solidFill>
                            <a:schemeClr val="tx1"/>
                          </a:solidFill>
                          <a:latin typeface="Calibri" panose="020F0502020204030204" pitchFamily="34" charset="0"/>
                          <a:cs typeface="Arial" panose="020B0604020202020204" pitchFamily="34" charset="0"/>
                        </a:defRPr>
                      </a:lvl4pPr>
                      <a:lvl5pPr marL="2057400" indent="-228600" defTabSz="684213">
                        <a:lnSpc>
                          <a:spcPct val="90000"/>
                        </a:lnSpc>
                        <a:spcBef>
                          <a:spcPts val="375"/>
                        </a:spcBef>
                        <a:buFont typeface="Arial" panose="020B0604020202020204" pitchFamily="34" charset="0"/>
                        <a:defRPr sz="1100">
                          <a:solidFill>
                            <a:schemeClr val="tx1"/>
                          </a:solidFill>
                          <a:latin typeface="Calibri" panose="020F0502020204030204" pitchFamily="34" charset="0"/>
                          <a:cs typeface="Arial" panose="020B0604020202020204" pitchFamily="34" charset="0"/>
                        </a:defRPr>
                      </a:lvl5pPr>
                      <a:lvl6pPr marL="2514600" indent="-228600" defTabSz="684213"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cs typeface="Arial" panose="020B0604020202020204" pitchFamily="34" charset="0"/>
                        </a:defRPr>
                      </a:lvl6pPr>
                      <a:lvl7pPr marL="2971800" indent="-228600" defTabSz="684213"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cs typeface="Arial" panose="020B0604020202020204" pitchFamily="34" charset="0"/>
                        </a:defRPr>
                      </a:lvl7pPr>
                      <a:lvl8pPr marL="3429000" indent="-228600" defTabSz="684213"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cs typeface="Arial" panose="020B0604020202020204" pitchFamily="34" charset="0"/>
                        </a:defRPr>
                      </a:lvl8pPr>
                      <a:lvl9pPr marL="3886200" indent="-228600" defTabSz="684213"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cs typeface="Arial" panose="020B0604020202020204" pitchFamily="34" charset="0"/>
                        </a:defRPr>
                      </a:lvl9pPr>
                    </a:lstStyle>
                    <a:p>
                      <a:pPr marL="0" marR="0" lvl="0" indent="0" algn="ctr" defTabSz="684213" rtl="0" eaLnBrk="1" fontAlgn="base" latinLnBrk="0" hangingPunct="1">
                        <a:lnSpc>
                          <a:spcPct val="107000"/>
                        </a:lnSpc>
                        <a:spcBef>
                          <a:spcPct val="0"/>
                        </a:spcBef>
                        <a:spcAft>
                          <a:spcPct val="0"/>
                        </a:spcAft>
                        <a:buClrTx/>
                        <a:buSzTx/>
                        <a:buFontTx/>
                        <a:buNone/>
                        <a:tabLst/>
                      </a:pPr>
                      <a:r>
                        <a:rPr kumimoji="0" lang="ar-SA" altLang="en-US" sz="2100" b="1" i="0" u="none" strike="noStrike" cap="none" normalizeH="0" baseline="0">
                          <a:ln>
                            <a:noFill/>
                          </a:ln>
                          <a:solidFill>
                            <a:srgbClr val="FF0000"/>
                          </a:solidFill>
                          <a:effectLst>
                            <a:outerShdw blurRad="38100" dist="38100" dir="2700000" algn="tl">
                              <a:srgbClr val="000000"/>
                            </a:outerShdw>
                          </a:effectLst>
                          <a:latin typeface="Calibri" panose="020F0502020204030204" pitchFamily="34" charset="0"/>
                          <a:ea typeface="Calibri" panose="020F0502020204030204" pitchFamily="34" charset="0"/>
                          <a:cs typeface="B Nazanin" panose="00000400000000000000" pitchFamily="2" charset="-78"/>
                        </a:rPr>
                        <a:t>میانه ید ادرار</a:t>
                      </a:r>
                      <a:r>
                        <a:rPr kumimoji="0" lang="fa-IR" altLang="en-US" sz="2100" b="1" i="0" u="none" strike="noStrike" cap="none" normalizeH="0" baseline="0">
                          <a:ln>
                            <a:noFill/>
                          </a:ln>
                          <a:solidFill>
                            <a:srgbClr val="FF0000"/>
                          </a:solidFill>
                          <a:effectLst>
                            <a:outerShdw blurRad="38100" dist="38100" dir="2700000" algn="tl">
                              <a:srgbClr val="000000"/>
                            </a:outerShdw>
                          </a:effectLst>
                          <a:latin typeface="Calibri" panose="020F0502020204030204" pitchFamily="34" charset="0"/>
                          <a:ea typeface="Calibri" panose="020F0502020204030204" pitchFamily="34" charset="0"/>
                          <a:cs typeface="B Nazanin" panose="00000400000000000000" pitchFamily="2" charset="-78"/>
                        </a:rPr>
                        <a:t> </a:t>
                      </a:r>
                    </a:p>
                    <a:p>
                      <a:pPr marL="0" marR="0" lvl="0" indent="0" algn="ctr" defTabSz="684213" rtl="0" eaLnBrk="1" fontAlgn="base" latinLnBrk="0" hangingPunct="1">
                        <a:lnSpc>
                          <a:spcPct val="107000"/>
                        </a:lnSpc>
                        <a:spcBef>
                          <a:spcPct val="0"/>
                        </a:spcBef>
                        <a:spcAft>
                          <a:spcPct val="0"/>
                        </a:spcAft>
                        <a:buClrTx/>
                        <a:buSzTx/>
                        <a:buFontTx/>
                        <a:buNone/>
                        <a:tabLst/>
                      </a:pPr>
                      <a:r>
                        <a:rPr kumimoji="0" lang="en-US" altLang="en-US" sz="2100" b="1" i="0" u="none" strike="noStrike" cap="none" normalizeH="0" baseline="0">
                          <a:ln>
                            <a:noFill/>
                          </a:ln>
                          <a:solidFill>
                            <a:srgbClr val="FF0000"/>
                          </a:solidFill>
                          <a:effectLst>
                            <a:outerShdw blurRad="38100" dist="38100" dir="2700000" algn="tl">
                              <a:srgbClr val="000000"/>
                            </a:outerShdw>
                          </a:effectLst>
                          <a:latin typeface="Calibri" panose="020F0502020204030204" pitchFamily="34" charset="0"/>
                          <a:ea typeface="Calibri" panose="020F0502020204030204" pitchFamily="34" charset="0"/>
                          <a:cs typeface="B Nazanin" panose="00000400000000000000" pitchFamily="2" charset="-78"/>
                        </a:rPr>
                        <a:t>mU/L</a:t>
                      </a:r>
                      <a:endParaRPr kumimoji="0" lang="en-US" altLang="en-US" sz="2100" b="1" i="0" u="none" strike="noStrike" cap="none" normalizeH="0" baseline="0">
                        <a:ln>
                          <a:noFill/>
                        </a:ln>
                        <a:solidFill>
                          <a:srgbClr val="FF0000"/>
                        </a:solidFill>
                        <a:effectLst>
                          <a:outerShdw blurRad="38100" dist="38100" dir="2700000" algn="tl">
                            <a:srgbClr val="000000"/>
                          </a:outerShdw>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3894185520"/>
                  </a:ext>
                </a:extLst>
              </a:tr>
              <a:tr h="587177">
                <a:tc>
                  <a:txBody>
                    <a:bodyPr/>
                    <a:lstStyle>
                      <a:lvl1pPr defTabSz="684213">
                        <a:lnSpc>
                          <a:spcPct val="90000"/>
                        </a:lnSpc>
                        <a:spcBef>
                          <a:spcPts val="750"/>
                        </a:spcBef>
                        <a:buFont typeface="Arial" panose="020B0604020202020204" pitchFamily="34" charset="0"/>
                        <a:defRPr sz="1900">
                          <a:solidFill>
                            <a:schemeClr val="tx1"/>
                          </a:solidFill>
                          <a:latin typeface="Calibri" panose="020F0502020204030204" pitchFamily="34" charset="0"/>
                          <a:cs typeface="Arial" panose="020B0604020202020204" pitchFamily="34" charset="0"/>
                        </a:defRPr>
                      </a:lvl1pPr>
                      <a:lvl2pPr marL="742950" indent="-285750" defTabSz="684213">
                        <a:lnSpc>
                          <a:spcPct val="90000"/>
                        </a:lnSpc>
                        <a:spcBef>
                          <a:spcPts val="375"/>
                        </a:spcBef>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2pPr>
                      <a:lvl3pPr marL="1143000" indent="-228600" defTabSz="684213">
                        <a:lnSpc>
                          <a:spcPct val="90000"/>
                        </a:lnSpc>
                        <a:spcBef>
                          <a:spcPts val="375"/>
                        </a:spcBef>
                        <a:buFont typeface="Arial" panose="020B0604020202020204" pitchFamily="34" charset="0"/>
                        <a:defRPr sz="1300">
                          <a:solidFill>
                            <a:schemeClr val="tx1"/>
                          </a:solidFill>
                          <a:latin typeface="Calibri" panose="020F0502020204030204" pitchFamily="34" charset="0"/>
                          <a:cs typeface="Arial" panose="020B0604020202020204" pitchFamily="34" charset="0"/>
                        </a:defRPr>
                      </a:lvl3pPr>
                      <a:lvl4pPr marL="1600200" indent="-228600" defTabSz="684213">
                        <a:lnSpc>
                          <a:spcPct val="90000"/>
                        </a:lnSpc>
                        <a:spcBef>
                          <a:spcPts val="375"/>
                        </a:spcBef>
                        <a:buFont typeface="Arial" panose="020B0604020202020204" pitchFamily="34" charset="0"/>
                        <a:defRPr sz="1100">
                          <a:solidFill>
                            <a:schemeClr val="tx1"/>
                          </a:solidFill>
                          <a:latin typeface="Calibri" panose="020F0502020204030204" pitchFamily="34" charset="0"/>
                          <a:cs typeface="Arial" panose="020B0604020202020204" pitchFamily="34" charset="0"/>
                        </a:defRPr>
                      </a:lvl4pPr>
                      <a:lvl5pPr marL="2057400" indent="-228600" defTabSz="684213">
                        <a:lnSpc>
                          <a:spcPct val="90000"/>
                        </a:lnSpc>
                        <a:spcBef>
                          <a:spcPts val="375"/>
                        </a:spcBef>
                        <a:buFont typeface="Arial" panose="020B0604020202020204" pitchFamily="34" charset="0"/>
                        <a:defRPr sz="1100">
                          <a:solidFill>
                            <a:schemeClr val="tx1"/>
                          </a:solidFill>
                          <a:latin typeface="Calibri" panose="020F0502020204030204" pitchFamily="34" charset="0"/>
                          <a:cs typeface="Arial" panose="020B0604020202020204" pitchFamily="34" charset="0"/>
                        </a:defRPr>
                      </a:lvl5pPr>
                      <a:lvl6pPr marL="2514600" indent="-228600" defTabSz="684213"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cs typeface="Arial" panose="020B0604020202020204" pitchFamily="34" charset="0"/>
                        </a:defRPr>
                      </a:lvl6pPr>
                      <a:lvl7pPr marL="2971800" indent="-228600" defTabSz="684213"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cs typeface="Arial" panose="020B0604020202020204" pitchFamily="34" charset="0"/>
                        </a:defRPr>
                      </a:lvl7pPr>
                      <a:lvl8pPr marL="3429000" indent="-228600" defTabSz="684213"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cs typeface="Arial" panose="020B0604020202020204" pitchFamily="34" charset="0"/>
                        </a:defRPr>
                      </a:lvl8pPr>
                      <a:lvl9pPr marL="3886200" indent="-228600" defTabSz="684213"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cs typeface="Arial" panose="020B0604020202020204" pitchFamily="34" charset="0"/>
                        </a:defRPr>
                      </a:lvl9pPr>
                    </a:lstStyle>
                    <a:p>
                      <a:pPr marL="0" marR="0" lvl="0" indent="0" algn="ctr" defTabSz="684213" rtl="0" eaLnBrk="1" fontAlgn="base" latinLnBrk="0" hangingPunct="1">
                        <a:lnSpc>
                          <a:spcPct val="107000"/>
                        </a:lnSpc>
                        <a:spcBef>
                          <a:spcPct val="0"/>
                        </a:spcBef>
                        <a:spcAft>
                          <a:spcPct val="0"/>
                        </a:spcAft>
                        <a:buClrTx/>
                        <a:buSzTx/>
                        <a:buFontTx/>
                        <a:buNone/>
                        <a:tabLst/>
                      </a:pPr>
                      <a:r>
                        <a:rPr kumimoji="0" lang="ar-SA" altLang="en-US" sz="1800" b="1" i="0" u="none" strike="noStrike" cap="none" normalizeH="0" baseline="0" dirty="0">
                          <a:ln>
                            <a:noFill/>
                          </a:ln>
                          <a:solidFill>
                            <a:schemeClr val="tx1"/>
                          </a:solidFill>
                          <a:effectLst>
                            <a:outerShdw blurRad="38100" dist="38100" dir="2700000" algn="tl">
                              <a:srgbClr val="FFFFFF"/>
                            </a:outerShdw>
                          </a:effectLst>
                          <a:latin typeface="Calibri" panose="020F0502020204030204" pitchFamily="34" charset="0"/>
                          <a:ea typeface="Calibri" panose="020F0502020204030204" pitchFamily="34" charset="0"/>
                          <a:cs typeface="B Nazanin" panose="00000400000000000000" pitchFamily="2" charset="-78"/>
                        </a:rPr>
                        <a:t>کمبود ید شدید</a:t>
                      </a:r>
                      <a:endParaRPr kumimoji="0" lang="en-US" altLang="en-US" sz="1800" b="1" i="0" u="none" strike="noStrike" cap="none" normalizeH="0" baseline="0" dirty="0">
                        <a:ln>
                          <a:noFill/>
                        </a:ln>
                        <a:solidFill>
                          <a:schemeClr val="tx1"/>
                        </a:solidFill>
                        <a:effectLst>
                          <a:outerShdw blurRad="38100" dist="38100" dir="2700000" algn="tl">
                            <a:srgbClr val="FFFFFF"/>
                          </a:outerShdw>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lvl1pPr defTabSz="912813">
                        <a:lnSpc>
                          <a:spcPct val="90000"/>
                        </a:lnSpc>
                        <a:spcBef>
                          <a:spcPts val="750"/>
                        </a:spcBef>
                        <a:buFont typeface="Arial" panose="020B0604020202020204" pitchFamily="34" charset="0"/>
                        <a:defRPr sz="1900">
                          <a:solidFill>
                            <a:schemeClr val="tx1"/>
                          </a:solidFill>
                          <a:latin typeface="Calibri" panose="020F0502020204030204" pitchFamily="34" charset="0"/>
                          <a:cs typeface="Arial" panose="020B0604020202020204" pitchFamily="34" charset="0"/>
                        </a:defRPr>
                      </a:lvl1pPr>
                      <a:lvl2pPr marL="742950" indent="-285750" defTabSz="912813">
                        <a:lnSpc>
                          <a:spcPct val="90000"/>
                        </a:lnSpc>
                        <a:spcBef>
                          <a:spcPts val="375"/>
                        </a:spcBef>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2pPr>
                      <a:lvl3pPr marL="1143000" indent="-228600" defTabSz="912813">
                        <a:lnSpc>
                          <a:spcPct val="90000"/>
                        </a:lnSpc>
                        <a:spcBef>
                          <a:spcPts val="375"/>
                        </a:spcBef>
                        <a:buFont typeface="Arial" panose="020B0604020202020204" pitchFamily="34" charset="0"/>
                        <a:defRPr sz="1300">
                          <a:solidFill>
                            <a:schemeClr val="tx1"/>
                          </a:solidFill>
                          <a:latin typeface="Calibri" panose="020F0502020204030204" pitchFamily="34" charset="0"/>
                          <a:cs typeface="Arial" panose="020B0604020202020204" pitchFamily="34" charset="0"/>
                        </a:defRPr>
                      </a:lvl3pPr>
                      <a:lvl4pPr marL="1600200" indent="-228600" defTabSz="912813">
                        <a:lnSpc>
                          <a:spcPct val="90000"/>
                        </a:lnSpc>
                        <a:spcBef>
                          <a:spcPts val="375"/>
                        </a:spcBef>
                        <a:buFont typeface="Arial" panose="020B0604020202020204" pitchFamily="34" charset="0"/>
                        <a:defRPr sz="1100">
                          <a:solidFill>
                            <a:schemeClr val="tx1"/>
                          </a:solidFill>
                          <a:latin typeface="Calibri" panose="020F0502020204030204" pitchFamily="34" charset="0"/>
                          <a:cs typeface="Arial" panose="020B0604020202020204" pitchFamily="34" charset="0"/>
                        </a:defRPr>
                      </a:lvl4pPr>
                      <a:lvl5pPr marL="2057400" indent="-228600" defTabSz="912813">
                        <a:lnSpc>
                          <a:spcPct val="90000"/>
                        </a:lnSpc>
                        <a:spcBef>
                          <a:spcPts val="375"/>
                        </a:spcBef>
                        <a:buFont typeface="Arial" panose="020B0604020202020204" pitchFamily="34" charset="0"/>
                        <a:defRPr sz="1100">
                          <a:solidFill>
                            <a:schemeClr val="tx1"/>
                          </a:solidFill>
                          <a:latin typeface="Calibri" panose="020F0502020204030204" pitchFamily="34" charset="0"/>
                          <a:cs typeface="Arial" panose="020B0604020202020204" pitchFamily="34" charset="0"/>
                        </a:defRPr>
                      </a:lvl5pPr>
                      <a:lvl6pPr marL="2514600" indent="-228600" defTabSz="912813"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cs typeface="Arial" panose="020B0604020202020204" pitchFamily="34" charset="0"/>
                        </a:defRPr>
                      </a:lvl6pPr>
                      <a:lvl7pPr marL="2971800" indent="-228600" defTabSz="912813"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cs typeface="Arial" panose="020B0604020202020204" pitchFamily="34" charset="0"/>
                        </a:defRPr>
                      </a:lvl7pPr>
                      <a:lvl8pPr marL="3429000" indent="-228600" defTabSz="912813"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cs typeface="Arial" panose="020B0604020202020204" pitchFamily="34" charset="0"/>
                        </a:defRPr>
                      </a:lvl8pPr>
                      <a:lvl9pPr marL="3886200" indent="-228600" defTabSz="912813"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cs typeface="Arial" panose="020B0604020202020204" pitchFamily="34" charset="0"/>
                        </a:defRPr>
                      </a:lvl9pPr>
                    </a:lstStyle>
                    <a:p>
                      <a:pPr marL="0" marR="0" lvl="0" indent="0" algn="ctr" defTabSz="912813" rtl="0" eaLnBrk="1" fontAlgn="base" latinLnBrk="0" hangingPunct="1">
                        <a:lnSpc>
                          <a:spcPct val="107000"/>
                        </a:lnSpc>
                        <a:spcBef>
                          <a:spcPct val="0"/>
                        </a:spcBef>
                        <a:spcAft>
                          <a:spcPct val="0"/>
                        </a:spcAft>
                        <a:buClrTx/>
                        <a:buSzTx/>
                        <a:buFontTx/>
                        <a:buNone/>
                        <a:tabLst/>
                      </a:pPr>
                      <a:r>
                        <a:rPr kumimoji="0" lang="en-US" altLang="en-US" sz="1800" b="1" i="0" u="none" strike="noStrike" cap="none" normalizeH="0" baseline="0" dirty="0">
                          <a:ln>
                            <a:noFill/>
                          </a:ln>
                          <a:solidFill>
                            <a:schemeClr val="tx1"/>
                          </a:solidFill>
                          <a:effectLst>
                            <a:outerShdw blurRad="38100" dist="38100" dir="2700000" algn="tl">
                              <a:srgbClr val="FFFFFF"/>
                            </a:outerShdw>
                          </a:effectLst>
                          <a:latin typeface="Calibri" panose="020F0502020204030204" pitchFamily="34" charset="0"/>
                          <a:ea typeface="Calibri" panose="020F0502020204030204" pitchFamily="34" charset="0"/>
                          <a:cs typeface="B Nazanin" panose="00000400000000000000" pitchFamily="2" charset="-78"/>
                        </a:rPr>
                        <a:t>&lt;</a:t>
                      </a:r>
                      <a:r>
                        <a:rPr kumimoji="0" lang="ar-SA" altLang="en-US" sz="1800" b="1" i="0" u="none" strike="noStrike" cap="none" normalizeH="0" baseline="0" dirty="0">
                          <a:ln>
                            <a:noFill/>
                          </a:ln>
                          <a:solidFill>
                            <a:schemeClr val="tx1"/>
                          </a:solidFill>
                          <a:effectLst>
                            <a:outerShdw blurRad="38100" dist="38100" dir="2700000" algn="tl">
                              <a:srgbClr val="FFFFFF"/>
                            </a:outerShdw>
                          </a:effectLst>
                          <a:latin typeface="Calibri" panose="020F0502020204030204" pitchFamily="34" charset="0"/>
                          <a:ea typeface="Calibri" panose="020F0502020204030204" pitchFamily="34" charset="0"/>
                          <a:cs typeface="B Nazanin" panose="00000400000000000000" pitchFamily="2" charset="-78"/>
                        </a:rPr>
                        <a:t>20</a:t>
                      </a:r>
                      <a:endParaRPr kumimoji="0" lang="en-US" altLang="en-US" sz="1800" b="1" i="0" u="none" strike="noStrike" cap="none" normalizeH="0" baseline="0" dirty="0">
                        <a:ln>
                          <a:noFill/>
                        </a:ln>
                        <a:solidFill>
                          <a:schemeClr val="tx1"/>
                        </a:solidFill>
                        <a:effectLst>
                          <a:outerShdw blurRad="38100" dist="38100" dir="2700000" algn="tl">
                            <a:srgbClr val="FFFFFF"/>
                          </a:outerShdw>
                        </a:effectLst>
                        <a:latin typeface="Calibri" panose="020F0502020204030204" pitchFamily="34" charset="0"/>
                        <a:ea typeface="Calibri" panose="020F0502020204030204" pitchFamily="34" charset="0"/>
                        <a:cs typeface="B Nazanin" panose="00000400000000000000" pitchFamily="2" charset="-78"/>
                      </a:endParaRPr>
                    </a:p>
                    <a:p>
                      <a:pPr marL="0" marR="0" lvl="0" indent="0" algn="ctr" defTabSz="912813" rtl="0" eaLnBrk="1" fontAlgn="base" latinLnBrk="0" hangingPunct="1">
                        <a:lnSpc>
                          <a:spcPct val="107000"/>
                        </a:lnSpc>
                        <a:spcBef>
                          <a:spcPct val="0"/>
                        </a:spcBef>
                        <a:spcAft>
                          <a:spcPct val="0"/>
                        </a:spcAft>
                        <a:buClrTx/>
                        <a:buSzTx/>
                        <a:buFontTx/>
                        <a:buNone/>
                        <a:tabLst/>
                      </a:pPr>
                      <a:endParaRPr kumimoji="0" lang="en-US" altLang="en-US" sz="1800" b="1" i="0" u="none" strike="noStrike" cap="none" normalizeH="0" baseline="0" dirty="0">
                        <a:ln>
                          <a:noFill/>
                        </a:ln>
                        <a:solidFill>
                          <a:schemeClr val="tx1"/>
                        </a:solidFill>
                        <a:effectLst>
                          <a:outerShdw blurRad="38100" dist="38100" dir="2700000" algn="tl">
                            <a:srgbClr val="FFFFFF"/>
                          </a:outerShdw>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41459457"/>
                  </a:ext>
                </a:extLst>
              </a:tr>
              <a:tr h="495133">
                <a:tc>
                  <a:txBody>
                    <a:bodyPr/>
                    <a:lstStyle>
                      <a:lvl1pPr defTabSz="684213">
                        <a:lnSpc>
                          <a:spcPct val="90000"/>
                        </a:lnSpc>
                        <a:spcBef>
                          <a:spcPts val="750"/>
                        </a:spcBef>
                        <a:buFont typeface="Arial" panose="020B0604020202020204" pitchFamily="34" charset="0"/>
                        <a:defRPr sz="1900">
                          <a:solidFill>
                            <a:schemeClr val="tx1"/>
                          </a:solidFill>
                          <a:latin typeface="Calibri" panose="020F0502020204030204" pitchFamily="34" charset="0"/>
                          <a:cs typeface="Arial" panose="020B0604020202020204" pitchFamily="34" charset="0"/>
                        </a:defRPr>
                      </a:lvl1pPr>
                      <a:lvl2pPr marL="742950" indent="-285750" defTabSz="684213">
                        <a:lnSpc>
                          <a:spcPct val="90000"/>
                        </a:lnSpc>
                        <a:spcBef>
                          <a:spcPts val="375"/>
                        </a:spcBef>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2pPr>
                      <a:lvl3pPr marL="1143000" indent="-228600" defTabSz="684213">
                        <a:lnSpc>
                          <a:spcPct val="90000"/>
                        </a:lnSpc>
                        <a:spcBef>
                          <a:spcPts val="375"/>
                        </a:spcBef>
                        <a:buFont typeface="Arial" panose="020B0604020202020204" pitchFamily="34" charset="0"/>
                        <a:defRPr sz="1300">
                          <a:solidFill>
                            <a:schemeClr val="tx1"/>
                          </a:solidFill>
                          <a:latin typeface="Calibri" panose="020F0502020204030204" pitchFamily="34" charset="0"/>
                          <a:cs typeface="Arial" panose="020B0604020202020204" pitchFamily="34" charset="0"/>
                        </a:defRPr>
                      </a:lvl3pPr>
                      <a:lvl4pPr marL="1600200" indent="-228600" defTabSz="684213">
                        <a:lnSpc>
                          <a:spcPct val="90000"/>
                        </a:lnSpc>
                        <a:spcBef>
                          <a:spcPts val="375"/>
                        </a:spcBef>
                        <a:buFont typeface="Arial" panose="020B0604020202020204" pitchFamily="34" charset="0"/>
                        <a:defRPr sz="1100">
                          <a:solidFill>
                            <a:schemeClr val="tx1"/>
                          </a:solidFill>
                          <a:latin typeface="Calibri" panose="020F0502020204030204" pitchFamily="34" charset="0"/>
                          <a:cs typeface="Arial" panose="020B0604020202020204" pitchFamily="34" charset="0"/>
                        </a:defRPr>
                      </a:lvl4pPr>
                      <a:lvl5pPr marL="2057400" indent="-228600" defTabSz="684213">
                        <a:lnSpc>
                          <a:spcPct val="90000"/>
                        </a:lnSpc>
                        <a:spcBef>
                          <a:spcPts val="375"/>
                        </a:spcBef>
                        <a:buFont typeface="Arial" panose="020B0604020202020204" pitchFamily="34" charset="0"/>
                        <a:defRPr sz="1100">
                          <a:solidFill>
                            <a:schemeClr val="tx1"/>
                          </a:solidFill>
                          <a:latin typeface="Calibri" panose="020F0502020204030204" pitchFamily="34" charset="0"/>
                          <a:cs typeface="Arial" panose="020B0604020202020204" pitchFamily="34" charset="0"/>
                        </a:defRPr>
                      </a:lvl5pPr>
                      <a:lvl6pPr marL="2514600" indent="-228600" defTabSz="684213"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cs typeface="Arial" panose="020B0604020202020204" pitchFamily="34" charset="0"/>
                        </a:defRPr>
                      </a:lvl6pPr>
                      <a:lvl7pPr marL="2971800" indent="-228600" defTabSz="684213"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cs typeface="Arial" panose="020B0604020202020204" pitchFamily="34" charset="0"/>
                        </a:defRPr>
                      </a:lvl7pPr>
                      <a:lvl8pPr marL="3429000" indent="-228600" defTabSz="684213"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cs typeface="Arial" panose="020B0604020202020204" pitchFamily="34" charset="0"/>
                        </a:defRPr>
                      </a:lvl8pPr>
                      <a:lvl9pPr marL="3886200" indent="-228600" defTabSz="684213"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cs typeface="Arial" panose="020B0604020202020204" pitchFamily="34" charset="0"/>
                        </a:defRPr>
                      </a:lvl9pPr>
                    </a:lstStyle>
                    <a:p>
                      <a:pPr marL="0" marR="0" lvl="0" indent="0" algn="ctr" defTabSz="684213" rtl="0" eaLnBrk="1" fontAlgn="base" latinLnBrk="0" hangingPunct="1">
                        <a:lnSpc>
                          <a:spcPct val="107000"/>
                        </a:lnSpc>
                        <a:spcBef>
                          <a:spcPct val="0"/>
                        </a:spcBef>
                        <a:spcAft>
                          <a:spcPct val="0"/>
                        </a:spcAft>
                        <a:buClrTx/>
                        <a:buSzTx/>
                        <a:buFontTx/>
                        <a:buNone/>
                        <a:tabLst/>
                      </a:pPr>
                      <a:r>
                        <a:rPr kumimoji="0" lang="ar-SA" altLang="en-US" sz="1800" b="1" i="0" u="none" strike="noStrike" cap="none" normalizeH="0" baseline="0">
                          <a:ln>
                            <a:noFill/>
                          </a:ln>
                          <a:solidFill>
                            <a:schemeClr val="tx1"/>
                          </a:solidFill>
                          <a:effectLst>
                            <a:outerShdw blurRad="38100" dist="38100" dir="2700000" algn="tl">
                              <a:srgbClr val="FFFFFF"/>
                            </a:outerShdw>
                          </a:effectLst>
                          <a:latin typeface="Calibri" panose="020F0502020204030204" pitchFamily="34" charset="0"/>
                          <a:ea typeface="Calibri" panose="020F0502020204030204" pitchFamily="34" charset="0"/>
                          <a:cs typeface="B Nazanin" panose="00000400000000000000" pitchFamily="2" charset="-78"/>
                        </a:rPr>
                        <a:t>کمبود ید متوسط</a:t>
                      </a:r>
                      <a:endParaRPr kumimoji="0" lang="en-US" altLang="en-US" sz="1800" b="1" i="0" u="none" strike="noStrike" cap="none" normalizeH="0" baseline="0">
                        <a:ln>
                          <a:noFill/>
                        </a:ln>
                        <a:solidFill>
                          <a:schemeClr val="tx1"/>
                        </a:solidFill>
                        <a:effectLst>
                          <a:outerShdw blurRad="38100" dist="38100" dir="2700000" algn="tl">
                            <a:srgbClr val="FFFFFF"/>
                          </a:outerShdw>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lvl1pPr defTabSz="684213">
                        <a:lnSpc>
                          <a:spcPct val="90000"/>
                        </a:lnSpc>
                        <a:spcBef>
                          <a:spcPts val="750"/>
                        </a:spcBef>
                        <a:buFont typeface="Arial" panose="020B0604020202020204" pitchFamily="34" charset="0"/>
                        <a:defRPr sz="1900">
                          <a:solidFill>
                            <a:schemeClr val="tx1"/>
                          </a:solidFill>
                          <a:latin typeface="Calibri" panose="020F0502020204030204" pitchFamily="34" charset="0"/>
                          <a:cs typeface="Arial" panose="020B0604020202020204" pitchFamily="34" charset="0"/>
                        </a:defRPr>
                      </a:lvl1pPr>
                      <a:lvl2pPr marL="742950" indent="-285750" defTabSz="684213">
                        <a:lnSpc>
                          <a:spcPct val="90000"/>
                        </a:lnSpc>
                        <a:spcBef>
                          <a:spcPts val="375"/>
                        </a:spcBef>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2pPr>
                      <a:lvl3pPr marL="1143000" indent="-228600" defTabSz="684213">
                        <a:lnSpc>
                          <a:spcPct val="90000"/>
                        </a:lnSpc>
                        <a:spcBef>
                          <a:spcPts val="375"/>
                        </a:spcBef>
                        <a:buFont typeface="Arial" panose="020B0604020202020204" pitchFamily="34" charset="0"/>
                        <a:defRPr sz="1300">
                          <a:solidFill>
                            <a:schemeClr val="tx1"/>
                          </a:solidFill>
                          <a:latin typeface="Calibri" panose="020F0502020204030204" pitchFamily="34" charset="0"/>
                          <a:cs typeface="Arial" panose="020B0604020202020204" pitchFamily="34" charset="0"/>
                        </a:defRPr>
                      </a:lvl3pPr>
                      <a:lvl4pPr marL="1600200" indent="-228600" defTabSz="684213">
                        <a:lnSpc>
                          <a:spcPct val="90000"/>
                        </a:lnSpc>
                        <a:spcBef>
                          <a:spcPts val="375"/>
                        </a:spcBef>
                        <a:buFont typeface="Arial" panose="020B0604020202020204" pitchFamily="34" charset="0"/>
                        <a:defRPr sz="1100">
                          <a:solidFill>
                            <a:schemeClr val="tx1"/>
                          </a:solidFill>
                          <a:latin typeface="Calibri" panose="020F0502020204030204" pitchFamily="34" charset="0"/>
                          <a:cs typeface="Arial" panose="020B0604020202020204" pitchFamily="34" charset="0"/>
                        </a:defRPr>
                      </a:lvl4pPr>
                      <a:lvl5pPr marL="2057400" indent="-228600" defTabSz="684213">
                        <a:lnSpc>
                          <a:spcPct val="90000"/>
                        </a:lnSpc>
                        <a:spcBef>
                          <a:spcPts val="375"/>
                        </a:spcBef>
                        <a:buFont typeface="Arial" panose="020B0604020202020204" pitchFamily="34" charset="0"/>
                        <a:defRPr sz="1100">
                          <a:solidFill>
                            <a:schemeClr val="tx1"/>
                          </a:solidFill>
                          <a:latin typeface="Calibri" panose="020F0502020204030204" pitchFamily="34" charset="0"/>
                          <a:cs typeface="Arial" panose="020B0604020202020204" pitchFamily="34" charset="0"/>
                        </a:defRPr>
                      </a:lvl5pPr>
                      <a:lvl6pPr marL="2514600" indent="-228600" defTabSz="684213"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cs typeface="Arial" panose="020B0604020202020204" pitchFamily="34" charset="0"/>
                        </a:defRPr>
                      </a:lvl6pPr>
                      <a:lvl7pPr marL="2971800" indent="-228600" defTabSz="684213"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cs typeface="Arial" panose="020B0604020202020204" pitchFamily="34" charset="0"/>
                        </a:defRPr>
                      </a:lvl7pPr>
                      <a:lvl8pPr marL="3429000" indent="-228600" defTabSz="684213"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cs typeface="Arial" panose="020B0604020202020204" pitchFamily="34" charset="0"/>
                        </a:defRPr>
                      </a:lvl8pPr>
                      <a:lvl9pPr marL="3886200" indent="-228600" defTabSz="684213"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cs typeface="Arial" panose="020B0604020202020204" pitchFamily="34" charset="0"/>
                        </a:defRPr>
                      </a:lvl9pPr>
                    </a:lstStyle>
                    <a:p>
                      <a:pPr marL="0" marR="0" lvl="0" indent="0" algn="ctr" defTabSz="684213" rtl="1" eaLnBrk="1" fontAlgn="base" latinLnBrk="0" hangingPunct="1">
                        <a:lnSpc>
                          <a:spcPct val="107000"/>
                        </a:lnSpc>
                        <a:spcBef>
                          <a:spcPct val="0"/>
                        </a:spcBef>
                        <a:spcAft>
                          <a:spcPct val="0"/>
                        </a:spcAft>
                        <a:buClrTx/>
                        <a:buSzTx/>
                        <a:buFontTx/>
                        <a:buNone/>
                        <a:tabLst/>
                      </a:pPr>
                      <a:r>
                        <a:rPr kumimoji="0" lang="ar-SA" altLang="en-US" sz="1800" b="1" i="0" u="none" strike="noStrike" cap="none" normalizeH="0" baseline="0" dirty="0">
                          <a:ln>
                            <a:noFill/>
                          </a:ln>
                          <a:solidFill>
                            <a:schemeClr val="tx1"/>
                          </a:solidFill>
                          <a:effectLst>
                            <a:outerShdw blurRad="38100" dist="38100" dir="2700000" algn="tl">
                              <a:srgbClr val="FFFFFF"/>
                            </a:outerShdw>
                          </a:effectLst>
                          <a:latin typeface="Calibri" panose="020F0502020204030204" pitchFamily="34" charset="0"/>
                          <a:ea typeface="Calibri" panose="020F0502020204030204" pitchFamily="34" charset="0"/>
                          <a:cs typeface="B Nazanin" panose="00000400000000000000" pitchFamily="2" charset="-78"/>
                        </a:rPr>
                        <a:t>49-20</a:t>
                      </a:r>
                      <a:endParaRPr kumimoji="0" lang="en-US" altLang="en-US" sz="1800" b="1" i="0" u="none" strike="noStrike" cap="none" normalizeH="0" baseline="0" dirty="0">
                        <a:ln>
                          <a:noFill/>
                        </a:ln>
                        <a:solidFill>
                          <a:schemeClr val="tx1"/>
                        </a:solidFill>
                        <a:effectLst>
                          <a:outerShdw blurRad="38100" dist="38100" dir="2700000" algn="tl">
                            <a:srgbClr val="FFFFFF"/>
                          </a:outerShdw>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592015847"/>
                  </a:ext>
                </a:extLst>
              </a:tr>
              <a:tr h="495133">
                <a:tc>
                  <a:txBody>
                    <a:bodyPr/>
                    <a:lstStyle>
                      <a:lvl1pPr defTabSz="684213">
                        <a:lnSpc>
                          <a:spcPct val="90000"/>
                        </a:lnSpc>
                        <a:spcBef>
                          <a:spcPts val="750"/>
                        </a:spcBef>
                        <a:buFont typeface="Arial" panose="020B0604020202020204" pitchFamily="34" charset="0"/>
                        <a:defRPr sz="1900">
                          <a:solidFill>
                            <a:schemeClr val="tx1"/>
                          </a:solidFill>
                          <a:latin typeface="Calibri" panose="020F0502020204030204" pitchFamily="34" charset="0"/>
                          <a:cs typeface="Arial" panose="020B0604020202020204" pitchFamily="34" charset="0"/>
                        </a:defRPr>
                      </a:lvl1pPr>
                      <a:lvl2pPr marL="742950" indent="-285750" defTabSz="684213">
                        <a:lnSpc>
                          <a:spcPct val="90000"/>
                        </a:lnSpc>
                        <a:spcBef>
                          <a:spcPts val="375"/>
                        </a:spcBef>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2pPr>
                      <a:lvl3pPr marL="1143000" indent="-228600" defTabSz="684213">
                        <a:lnSpc>
                          <a:spcPct val="90000"/>
                        </a:lnSpc>
                        <a:spcBef>
                          <a:spcPts val="375"/>
                        </a:spcBef>
                        <a:buFont typeface="Arial" panose="020B0604020202020204" pitchFamily="34" charset="0"/>
                        <a:defRPr sz="1300">
                          <a:solidFill>
                            <a:schemeClr val="tx1"/>
                          </a:solidFill>
                          <a:latin typeface="Calibri" panose="020F0502020204030204" pitchFamily="34" charset="0"/>
                          <a:cs typeface="Arial" panose="020B0604020202020204" pitchFamily="34" charset="0"/>
                        </a:defRPr>
                      </a:lvl3pPr>
                      <a:lvl4pPr marL="1600200" indent="-228600" defTabSz="684213">
                        <a:lnSpc>
                          <a:spcPct val="90000"/>
                        </a:lnSpc>
                        <a:spcBef>
                          <a:spcPts val="375"/>
                        </a:spcBef>
                        <a:buFont typeface="Arial" panose="020B0604020202020204" pitchFamily="34" charset="0"/>
                        <a:defRPr sz="1100">
                          <a:solidFill>
                            <a:schemeClr val="tx1"/>
                          </a:solidFill>
                          <a:latin typeface="Calibri" panose="020F0502020204030204" pitchFamily="34" charset="0"/>
                          <a:cs typeface="Arial" panose="020B0604020202020204" pitchFamily="34" charset="0"/>
                        </a:defRPr>
                      </a:lvl4pPr>
                      <a:lvl5pPr marL="2057400" indent="-228600" defTabSz="684213">
                        <a:lnSpc>
                          <a:spcPct val="90000"/>
                        </a:lnSpc>
                        <a:spcBef>
                          <a:spcPts val="375"/>
                        </a:spcBef>
                        <a:buFont typeface="Arial" panose="020B0604020202020204" pitchFamily="34" charset="0"/>
                        <a:defRPr sz="1100">
                          <a:solidFill>
                            <a:schemeClr val="tx1"/>
                          </a:solidFill>
                          <a:latin typeface="Calibri" panose="020F0502020204030204" pitchFamily="34" charset="0"/>
                          <a:cs typeface="Arial" panose="020B0604020202020204" pitchFamily="34" charset="0"/>
                        </a:defRPr>
                      </a:lvl5pPr>
                      <a:lvl6pPr marL="2514600" indent="-228600" defTabSz="684213"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cs typeface="Arial" panose="020B0604020202020204" pitchFamily="34" charset="0"/>
                        </a:defRPr>
                      </a:lvl6pPr>
                      <a:lvl7pPr marL="2971800" indent="-228600" defTabSz="684213"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cs typeface="Arial" panose="020B0604020202020204" pitchFamily="34" charset="0"/>
                        </a:defRPr>
                      </a:lvl7pPr>
                      <a:lvl8pPr marL="3429000" indent="-228600" defTabSz="684213"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cs typeface="Arial" panose="020B0604020202020204" pitchFamily="34" charset="0"/>
                        </a:defRPr>
                      </a:lvl8pPr>
                      <a:lvl9pPr marL="3886200" indent="-228600" defTabSz="684213"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cs typeface="Arial" panose="020B0604020202020204" pitchFamily="34" charset="0"/>
                        </a:defRPr>
                      </a:lvl9pPr>
                    </a:lstStyle>
                    <a:p>
                      <a:pPr marL="0" marR="0" lvl="0" indent="0" algn="ctr" defTabSz="684213" rtl="0" eaLnBrk="1" fontAlgn="base" latinLnBrk="0" hangingPunct="1">
                        <a:lnSpc>
                          <a:spcPct val="107000"/>
                        </a:lnSpc>
                        <a:spcBef>
                          <a:spcPct val="0"/>
                        </a:spcBef>
                        <a:spcAft>
                          <a:spcPct val="0"/>
                        </a:spcAft>
                        <a:buClrTx/>
                        <a:buSzTx/>
                        <a:buFontTx/>
                        <a:buNone/>
                        <a:tabLst/>
                      </a:pPr>
                      <a:r>
                        <a:rPr kumimoji="0" lang="ar-SA" altLang="en-US" sz="1800" b="1" i="0" u="none" strike="noStrike" cap="none" normalizeH="0" baseline="0">
                          <a:ln>
                            <a:noFill/>
                          </a:ln>
                          <a:solidFill>
                            <a:schemeClr val="tx1"/>
                          </a:solidFill>
                          <a:effectLst>
                            <a:outerShdw blurRad="38100" dist="38100" dir="2700000" algn="tl">
                              <a:srgbClr val="FFFFFF"/>
                            </a:outerShdw>
                          </a:effectLst>
                          <a:latin typeface="Calibri" panose="020F0502020204030204" pitchFamily="34" charset="0"/>
                          <a:ea typeface="Calibri" panose="020F0502020204030204" pitchFamily="34" charset="0"/>
                          <a:cs typeface="B Nazanin" panose="00000400000000000000" pitchFamily="2" charset="-78"/>
                        </a:rPr>
                        <a:t>کمبود ید خفیف</a:t>
                      </a:r>
                      <a:endParaRPr kumimoji="0" lang="en-US" altLang="en-US" sz="1800" b="1" i="0" u="none" strike="noStrike" cap="none" normalizeH="0" baseline="0">
                        <a:ln>
                          <a:noFill/>
                        </a:ln>
                        <a:solidFill>
                          <a:schemeClr val="tx1"/>
                        </a:solidFill>
                        <a:effectLst>
                          <a:outerShdw blurRad="38100" dist="38100" dir="2700000" algn="tl">
                            <a:srgbClr val="FFFFFF"/>
                          </a:outerShdw>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lvl1pPr defTabSz="684213">
                        <a:lnSpc>
                          <a:spcPct val="90000"/>
                        </a:lnSpc>
                        <a:spcBef>
                          <a:spcPts val="750"/>
                        </a:spcBef>
                        <a:buFont typeface="Arial" panose="020B0604020202020204" pitchFamily="34" charset="0"/>
                        <a:defRPr sz="1900">
                          <a:solidFill>
                            <a:schemeClr val="tx1"/>
                          </a:solidFill>
                          <a:latin typeface="Calibri" panose="020F0502020204030204" pitchFamily="34" charset="0"/>
                          <a:cs typeface="Arial" panose="020B0604020202020204" pitchFamily="34" charset="0"/>
                        </a:defRPr>
                      </a:lvl1pPr>
                      <a:lvl2pPr marL="742950" indent="-285750" defTabSz="684213">
                        <a:lnSpc>
                          <a:spcPct val="90000"/>
                        </a:lnSpc>
                        <a:spcBef>
                          <a:spcPts val="375"/>
                        </a:spcBef>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2pPr>
                      <a:lvl3pPr marL="1143000" indent="-228600" defTabSz="684213">
                        <a:lnSpc>
                          <a:spcPct val="90000"/>
                        </a:lnSpc>
                        <a:spcBef>
                          <a:spcPts val="375"/>
                        </a:spcBef>
                        <a:buFont typeface="Arial" panose="020B0604020202020204" pitchFamily="34" charset="0"/>
                        <a:defRPr sz="1300">
                          <a:solidFill>
                            <a:schemeClr val="tx1"/>
                          </a:solidFill>
                          <a:latin typeface="Calibri" panose="020F0502020204030204" pitchFamily="34" charset="0"/>
                          <a:cs typeface="Arial" panose="020B0604020202020204" pitchFamily="34" charset="0"/>
                        </a:defRPr>
                      </a:lvl3pPr>
                      <a:lvl4pPr marL="1600200" indent="-228600" defTabSz="684213">
                        <a:lnSpc>
                          <a:spcPct val="90000"/>
                        </a:lnSpc>
                        <a:spcBef>
                          <a:spcPts val="375"/>
                        </a:spcBef>
                        <a:buFont typeface="Arial" panose="020B0604020202020204" pitchFamily="34" charset="0"/>
                        <a:defRPr sz="1100">
                          <a:solidFill>
                            <a:schemeClr val="tx1"/>
                          </a:solidFill>
                          <a:latin typeface="Calibri" panose="020F0502020204030204" pitchFamily="34" charset="0"/>
                          <a:cs typeface="Arial" panose="020B0604020202020204" pitchFamily="34" charset="0"/>
                        </a:defRPr>
                      </a:lvl4pPr>
                      <a:lvl5pPr marL="2057400" indent="-228600" defTabSz="684213">
                        <a:lnSpc>
                          <a:spcPct val="90000"/>
                        </a:lnSpc>
                        <a:spcBef>
                          <a:spcPts val="375"/>
                        </a:spcBef>
                        <a:buFont typeface="Arial" panose="020B0604020202020204" pitchFamily="34" charset="0"/>
                        <a:defRPr sz="1100">
                          <a:solidFill>
                            <a:schemeClr val="tx1"/>
                          </a:solidFill>
                          <a:latin typeface="Calibri" panose="020F0502020204030204" pitchFamily="34" charset="0"/>
                          <a:cs typeface="Arial" panose="020B0604020202020204" pitchFamily="34" charset="0"/>
                        </a:defRPr>
                      </a:lvl5pPr>
                      <a:lvl6pPr marL="2514600" indent="-228600" defTabSz="684213"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cs typeface="Arial" panose="020B0604020202020204" pitchFamily="34" charset="0"/>
                        </a:defRPr>
                      </a:lvl6pPr>
                      <a:lvl7pPr marL="2971800" indent="-228600" defTabSz="684213"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cs typeface="Arial" panose="020B0604020202020204" pitchFamily="34" charset="0"/>
                        </a:defRPr>
                      </a:lvl7pPr>
                      <a:lvl8pPr marL="3429000" indent="-228600" defTabSz="684213"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cs typeface="Arial" panose="020B0604020202020204" pitchFamily="34" charset="0"/>
                        </a:defRPr>
                      </a:lvl8pPr>
                      <a:lvl9pPr marL="3886200" indent="-228600" defTabSz="684213"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cs typeface="Arial" panose="020B0604020202020204" pitchFamily="34" charset="0"/>
                        </a:defRPr>
                      </a:lvl9pPr>
                    </a:lstStyle>
                    <a:p>
                      <a:pPr marL="0" marR="0" lvl="0" indent="0" algn="ctr" defTabSz="684213" rtl="1" eaLnBrk="1" fontAlgn="base" latinLnBrk="0" hangingPunct="1">
                        <a:lnSpc>
                          <a:spcPct val="107000"/>
                        </a:lnSpc>
                        <a:spcBef>
                          <a:spcPct val="0"/>
                        </a:spcBef>
                        <a:spcAft>
                          <a:spcPct val="0"/>
                        </a:spcAft>
                        <a:buClrTx/>
                        <a:buSzTx/>
                        <a:buFontTx/>
                        <a:buNone/>
                        <a:tabLst/>
                      </a:pPr>
                      <a:r>
                        <a:rPr kumimoji="0" lang="ar-SA" altLang="en-US" sz="1800" b="1" i="0" u="none" strike="noStrike" cap="none" normalizeH="0" baseline="0" dirty="0">
                          <a:ln>
                            <a:noFill/>
                          </a:ln>
                          <a:solidFill>
                            <a:schemeClr val="tx1"/>
                          </a:solidFill>
                          <a:effectLst>
                            <a:outerShdw blurRad="38100" dist="38100" dir="2700000" algn="tl">
                              <a:srgbClr val="FFFFFF"/>
                            </a:outerShdw>
                          </a:effectLst>
                          <a:latin typeface="Calibri" panose="020F0502020204030204" pitchFamily="34" charset="0"/>
                          <a:ea typeface="Calibri" panose="020F0502020204030204" pitchFamily="34" charset="0"/>
                          <a:cs typeface="B Nazanin" panose="00000400000000000000" pitchFamily="2" charset="-78"/>
                        </a:rPr>
                        <a:t>99-50</a:t>
                      </a:r>
                      <a:endParaRPr kumimoji="0" lang="en-US" altLang="en-US" sz="1800" b="1" i="0" u="none" strike="noStrike" cap="none" normalizeH="0" baseline="0" dirty="0">
                        <a:ln>
                          <a:noFill/>
                        </a:ln>
                        <a:solidFill>
                          <a:schemeClr val="tx1"/>
                        </a:solidFill>
                        <a:effectLst>
                          <a:outerShdw blurRad="38100" dist="38100" dir="2700000" algn="tl">
                            <a:srgbClr val="FFFFFF"/>
                          </a:outerShdw>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1615516229"/>
                  </a:ext>
                </a:extLst>
              </a:tr>
              <a:tr h="495133">
                <a:tc>
                  <a:txBody>
                    <a:bodyPr/>
                    <a:lstStyle>
                      <a:lvl1pPr defTabSz="684213">
                        <a:lnSpc>
                          <a:spcPct val="90000"/>
                        </a:lnSpc>
                        <a:spcBef>
                          <a:spcPts val="750"/>
                        </a:spcBef>
                        <a:buFont typeface="Arial" panose="020B0604020202020204" pitchFamily="34" charset="0"/>
                        <a:defRPr sz="1900">
                          <a:solidFill>
                            <a:schemeClr val="tx1"/>
                          </a:solidFill>
                          <a:latin typeface="Calibri" panose="020F0502020204030204" pitchFamily="34" charset="0"/>
                          <a:cs typeface="Arial" panose="020B0604020202020204" pitchFamily="34" charset="0"/>
                        </a:defRPr>
                      </a:lvl1pPr>
                      <a:lvl2pPr marL="742950" indent="-285750" defTabSz="684213">
                        <a:lnSpc>
                          <a:spcPct val="90000"/>
                        </a:lnSpc>
                        <a:spcBef>
                          <a:spcPts val="375"/>
                        </a:spcBef>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2pPr>
                      <a:lvl3pPr marL="1143000" indent="-228600" defTabSz="684213">
                        <a:lnSpc>
                          <a:spcPct val="90000"/>
                        </a:lnSpc>
                        <a:spcBef>
                          <a:spcPts val="375"/>
                        </a:spcBef>
                        <a:buFont typeface="Arial" panose="020B0604020202020204" pitchFamily="34" charset="0"/>
                        <a:defRPr sz="1300">
                          <a:solidFill>
                            <a:schemeClr val="tx1"/>
                          </a:solidFill>
                          <a:latin typeface="Calibri" panose="020F0502020204030204" pitchFamily="34" charset="0"/>
                          <a:cs typeface="Arial" panose="020B0604020202020204" pitchFamily="34" charset="0"/>
                        </a:defRPr>
                      </a:lvl3pPr>
                      <a:lvl4pPr marL="1600200" indent="-228600" defTabSz="684213">
                        <a:lnSpc>
                          <a:spcPct val="90000"/>
                        </a:lnSpc>
                        <a:spcBef>
                          <a:spcPts val="375"/>
                        </a:spcBef>
                        <a:buFont typeface="Arial" panose="020B0604020202020204" pitchFamily="34" charset="0"/>
                        <a:defRPr sz="1100">
                          <a:solidFill>
                            <a:schemeClr val="tx1"/>
                          </a:solidFill>
                          <a:latin typeface="Calibri" panose="020F0502020204030204" pitchFamily="34" charset="0"/>
                          <a:cs typeface="Arial" panose="020B0604020202020204" pitchFamily="34" charset="0"/>
                        </a:defRPr>
                      </a:lvl4pPr>
                      <a:lvl5pPr marL="2057400" indent="-228600" defTabSz="684213">
                        <a:lnSpc>
                          <a:spcPct val="90000"/>
                        </a:lnSpc>
                        <a:spcBef>
                          <a:spcPts val="375"/>
                        </a:spcBef>
                        <a:buFont typeface="Arial" panose="020B0604020202020204" pitchFamily="34" charset="0"/>
                        <a:defRPr sz="1100">
                          <a:solidFill>
                            <a:schemeClr val="tx1"/>
                          </a:solidFill>
                          <a:latin typeface="Calibri" panose="020F0502020204030204" pitchFamily="34" charset="0"/>
                          <a:cs typeface="Arial" panose="020B0604020202020204" pitchFamily="34" charset="0"/>
                        </a:defRPr>
                      </a:lvl5pPr>
                      <a:lvl6pPr marL="2514600" indent="-228600" defTabSz="684213"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cs typeface="Arial" panose="020B0604020202020204" pitchFamily="34" charset="0"/>
                        </a:defRPr>
                      </a:lvl6pPr>
                      <a:lvl7pPr marL="2971800" indent="-228600" defTabSz="684213"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cs typeface="Arial" panose="020B0604020202020204" pitchFamily="34" charset="0"/>
                        </a:defRPr>
                      </a:lvl7pPr>
                      <a:lvl8pPr marL="3429000" indent="-228600" defTabSz="684213"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cs typeface="Arial" panose="020B0604020202020204" pitchFamily="34" charset="0"/>
                        </a:defRPr>
                      </a:lvl8pPr>
                      <a:lvl9pPr marL="3886200" indent="-228600" defTabSz="684213"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cs typeface="Arial" panose="020B0604020202020204" pitchFamily="34" charset="0"/>
                        </a:defRPr>
                      </a:lvl9pPr>
                    </a:lstStyle>
                    <a:p>
                      <a:pPr marL="0" marR="0" lvl="0" indent="0" algn="ctr" defTabSz="684213" rtl="0" eaLnBrk="1" fontAlgn="base" latinLnBrk="0" hangingPunct="1">
                        <a:lnSpc>
                          <a:spcPct val="107000"/>
                        </a:lnSpc>
                        <a:spcBef>
                          <a:spcPct val="0"/>
                        </a:spcBef>
                        <a:spcAft>
                          <a:spcPct val="0"/>
                        </a:spcAft>
                        <a:buClrTx/>
                        <a:buSzTx/>
                        <a:buFontTx/>
                        <a:buNone/>
                        <a:tabLst/>
                      </a:pPr>
                      <a:r>
                        <a:rPr kumimoji="0" lang="ar-SA" altLang="en-US" sz="1800" b="1" i="0" u="none" strike="noStrike" cap="none" normalizeH="0" baseline="0">
                          <a:ln>
                            <a:noFill/>
                          </a:ln>
                          <a:solidFill>
                            <a:schemeClr val="tx1"/>
                          </a:solidFill>
                          <a:effectLst>
                            <a:outerShdw blurRad="38100" dist="38100" dir="2700000" algn="tl">
                              <a:srgbClr val="FFFFFF"/>
                            </a:outerShdw>
                          </a:effectLst>
                          <a:latin typeface="Calibri" panose="020F0502020204030204" pitchFamily="34" charset="0"/>
                          <a:ea typeface="Calibri" panose="020F0502020204030204" pitchFamily="34" charset="0"/>
                          <a:cs typeface="B Nazanin" panose="00000400000000000000" pitchFamily="2" charset="-78"/>
                        </a:rPr>
                        <a:t>کفایت ید</a:t>
                      </a:r>
                      <a:endParaRPr kumimoji="0" lang="en-US" altLang="en-US" sz="1800" b="1" i="0" u="none" strike="noStrike" cap="none" normalizeH="0" baseline="0">
                        <a:ln>
                          <a:noFill/>
                        </a:ln>
                        <a:solidFill>
                          <a:schemeClr val="tx1"/>
                        </a:solidFill>
                        <a:effectLst>
                          <a:outerShdw blurRad="38100" dist="38100" dir="2700000" algn="tl">
                            <a:srgbClr val="FFFFFF"/>
                          </a:outerShdw>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lvl1pPr defTabSz="684213">
                        <a:lnSpc>
                          <a:spcPct val="90000"/>
                        </a:lnSpc>
                        <a:spcBef>
                          <a:spcPts val="750"/>
                        </a:spcBef>
                        <a:buFont typeface="Arial" panose="020B0604020202020204" pitchFamily="34" charset="0"/>
                        <a:defRPr sz="1900">
                          <a:solidFill>
                            <a:schemeClr val="tx1"/>
                          </a:solidFill>
                          <a:latin typeface="Calibri" panose="020F0502020204030204" pitchFamily="34" charset="0"/>
                          <a:cs typeface="Arial" panose="020B0604020202020204" pitchFamily="34" charset="0"/>
                        </a:defRPr>
                      </a:lvl1pPr>
                      <a:lvl2pPr marL="742950" indent="-285750" defTabSz="684213">
                        <a:lnSpc>
                          <a:spcPct val="90000"/>
                        </a:lnSpc>
                        <a:spcBef>
                          <a:spcPts val="375"/>
                        </a:spcBef>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2pPr>
                      <a:lvl3pPr marL="1143000" indent="-228600" defTabSz="684213">
                        <a:lnSpc>
                          <a:spcPct val="90000"/>
                        </a:lnSpc>
                        <a:spcBef>
                          <a:spcPts val="375"/>
                        </a:spcBef>
                        <a:buFont typeface="Arial" panose="020B0604020202020204" pitchFamily="34" charset="0"/>
                        <a:defRPr sz="1300">
                          <a:solidFill>
                            <a:schemeClr val="tx1"/>
                          </a:solidFill>
                          <a:latin typeface="Calibri" panose="020F0502020204030204" pitchFamily="34" charset="0"/>
                          <a:cs typeface="Arial" panose="020B0604020202020204" pitchFamily="34" charset="0"/>
                        </a:defRPr>
                      </a:lvl3pPr>
                      <a:lvl4pPr marL="1600200" indent="-228600" defTabSz="684213">
                        <a:lnSpc>
                          <a:spcPct val="90000"/>
                        </a:lnSpc>
                        <a:spcBef>
                          <a:spcPts val="375"/>
                        </a:spcBef>
                        <a:buFont typeface="Arial" panose="020B0604020202020204" pitchFamily="34" charset="0"/>
                        <a:defRPr sz="1100">
                          <a:solidFill>
                            <a:schemeClr val="tx1"/>
                          </a:solidFill>
                          <a:latin typeface="Calibri" panose="020F0502020204030204" pitchFamily="34" charset="0"/>
                          <a:cs typeface="Arial" panose="020B0604020202020204" pitchFamily="34" charset="0"/>
                        </a:defRPr>
                      </a:lvl4pPr>
                      <a:lvl5pPr marL="2057400" indent="-228600" defTabSz="684213">
                        <a:lnSpc>
                          <a:spcPct val="90000"/>
                        </a:lnSpc>
                        <a:spcBef>
                          <a:spcPts val="375"/>
                        </a:spcBef>
                        <a:buFont typeface="Arial" panose="020B0604020202020204" pitchFamily="34" charset="0"/>
                        <a:defRPr sz="1100">
                          <a:solidFill>
                            <a:schemeClr val="tx1"/>
                          </a:solidFill>
                          <a:latin typeface="Calibri" panose="020F0502020204030204" pitchFamily="34" charset="0"/>
                          <a:cs typeface="Arial" panose="020B0604020202020204" pitchFamily="34" charset="0"/>
                        </a:defRPr>
                      </a:lvl5pPr>
                      <a:lvl6pPr marL="2514600" indent="-228600" defTabSz="684213"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cs typeface="Arial" panose="020B0604020202020204" pitchFamily="34" charset="0"/>
                        </a:defRPr>
                      </a:lvl6pPr>
                      <a:lvl7pPr marL="2971800" indent="-228600" defTabSz="684213"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cs typeface="Arial" panose="020B0604020202020204" pitchFamily="34" charset="0"/>
                        </a:defRPr>
                      </a:lvl7pPr>
                      <a:lvl8pPr marL="3429000" indent="-228600" defTabSz="684213"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cs typeface="Arial" panose="020B0604020202020204" pitchFamily="34" charset="0"/>
                        </a:defRPr>
                      </a:lvl8pPr>
                      <a:lvl9pPr marL="3886200" indent="-228600" defTabSz="684213"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cs typeface="Arial" panose="020B0604020202020204" pitchFamily="34" charset="0"/>
                        </a:defRPr>
                      </a:lvl9pPr>
                    </a:lstStyle>
                    <a:p>
                      <a:pPr marL="0" marR="0" lvl="0" indent="0" algn="ctr" defTabSz="684213" rtl="1" eaLnBrk="1" fontAlgn="base" latinLnBrk="0" hangingPunct="1">
                        <a:lnSpc>
                          <a:spcPct val="107000"/>
                        </a:lnSpc>
                        <a:spcBef>
                          <a:spcPct val="0"/>
                        </a:spcBef>
                        <a:spcAft>
                          <a:spcPct val="0"/>
                        </a:spcAft>
                        <a:buClrTx/>
                        <a:buSzTx/>
                        <a:buFontTx/>
                        <a:buNone/>
                        <a:tabLst/>
                      </a:pPr>
                      <a:r>
                        <a:rPr kumimoji="0" lang="ar-SA" altLang="en-US" sz="1800" b="1" i="0" u="none" strike="noStrike" cap="none" normalizeH="0" baseline="0" dirty="0">
                          <a:ln>
                            <a:noFill/>
                          </a:ln>
                          <a:solidFill>
                            <a:schemeClr val="tx1"/>
                          </a:solidFill>
                          <a:effectLst>
                            <a:outerShdw blurRad="38100" dist="38100" dir="2700000" algn="tl">
                              <a:srgbClr val="FFFFFF"/>
                            </a:outerShdw>
                          </a:effectLst>
                          <a:latin typeface="Calibri" panose="020F0502020204030204" pitchFamily="34" charset="0"/>
                          <a:ea typeface="Calibri" panose="020F0502020204030204" pitchFamily="34" charset="0"/>
                          <a:cs typeface="B Nazanin" panose="00000400000000000000" pitchFamily="2" charset="-78"/>
                        </a:rPr>
                        <a:t>200-100</a:t>
                      </a:r>
                      <a:endParaRPr kumimoji="0" lang="en-US" altLang="en-US" sz="1800" b="1" i="0" u="none" strike="noStrike" cap="none" normalizeH="0" baseline="0" dirty="0">
                        <a:ln>
                          <a:noFill/>
                        </a:ln>
                        <a:solidFill>
                          <a:schemeClr val="tx1"/>
                        </a:solidFill>
                        <a:effectLst>
                          <a:outerShdw blurRad="38100" dist="38100" dir="2700000" algn="tl">
                            <a:srgbClr val="FFFFFF"/>
                          </a:outerShdw>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89227746"/>
                  </a:ext>
                </a:extLst>
              </a:tr>
            </a:tbl>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7931" y="699068"/>
            <a:ext cx="11668540" cy="6100068"/>
          </a:xfrm>
          <a:prstGeom prst="rect">
            <a:avLst/>
          </a:prstGeom>
        </p:spPr>
        <p:txBody>
          <a:bodyPr wrap="square">
            <a:spAutoFit/>
          </a:bodyPr>
          <a:lstStyle/>
          <a:p>
            <a:pPr algn="just" rtl="1">
              <a:lnSpc>
                <a:spcPct val="107000"/>
              </a:lnSpc>
              <a:spcAft>
                <a:spcPts val="800"/>
              </a:spcAft>
            </a:pPr>
            <a:r>
              <a:rPr lang="ar-SA" kern="100" dirty="0">
                <a:latin typeface="Calibri"/>
                <a:ea typeface="Calibri"/>
                <a:cs typeface="B Nazanin"/>
              </a:rPr>
              <a:t>• </a:t>
            </a:r>
            <a:r>
              <a:rPr lang="ar-SA" sz="2100" i="1" kern="100" dirty="0">
                <a:latin typeface="Calibri"/>
                <a:ea typeface="Calibri"/>
                <a:cs typeface="B Zar" pitchFamily="2" charset="-78"/>
              </a:rPr>
              <a:t>مصرف </a:t>
            </a:r>
            <a:r>
              <a:rPr lang="ar-SA" sz="2100" kern="100" dirty="0">
                <a:latin typeface="Calibri"/>
                <a:ea typeface="Calibri"/>
                <a:cs typeface="B Zar" pitchFamily="2" charset="-78"/>
              </a:rPr>
              <a:t>مقادیر کافی گوشت براساس وضعیت چربی، فشارخون واسیداوریک توصیه شود. در صورت ابتلاء به آنمی حتماً گوشت قرمز به میزان مناسب در برنامه غذایی گنجانده شود. مصرف </a:t>
            </a:r>
            <a:r>
              <a:rPr lang="ar-SA" sz="2100" kern="100" dirty="0">
                <a:solidFill>
                  <a:srgbClr val="00B050"/>
                </a:solidFill>
                <a:latin typeface="Calibri"/>
                <a:ea typeface="Calibri"/>
                <a:cs typeface="B Zar" pitchFamily="2" charset="-78"/>
              </a:rPr>
              <a:t>روزانه ١/٢</a:t>
            </a:r>
            <a:r>
              <a:rPr lang="en-US" sz="2100" kern="100" dirty="0">
                <a:solidFill>
                  <a:srgbClr val="00B050"/>
                </a:solidFill>
                <a:latin typeface="Calibri"/>
                <a:ea typeface="Calibri"/>
                <a:cs typeface="B Zar" pitchFamily="2" charset="-78"/>
              </a:rPr>
              <a:t>g/kg</a:t>
            </a:r>
            <a:r>
              <a:rPr lang="ar-SA" sz="2100" kern="100" dirty="0">
                <a:solidFill>
                  <a:srgbClr val="00B050"/>
                </a:solidFill>
                <a:latin typeface="Calibri"/>
                <a:ea typeface="Calibri"/>
                <a:cs typeface="B Zar" pitchFamily="2" charset="-78"/>
              </a:rPr>
              <a:t>-١ پروتئین برای </a:t>
            </a:r>
            <a:r>
              <a:rPr lang="ar-SA" sz="2100" kern="100" dirty="0">
                <a:solidFill>
                  <a:srgbClr val="0070C0"/>
                </a:solidFill>
                <a:latin typeface="Calibri"/>
                <a:ea typeface="Calibri"/>
                <a:cs typeface="B Zar" pitchFamily="2" charset="-78"/>
              </a:rPr>
              <a:t>سالمندان سالم </a:t>
            </a:r>
            <a:r>
              <a:rPr lang="ar-SA" sz="2100" kern="100" dirty="0">
                <a:latin typeface="Calibri"/>
                <a:ea typeface="Calibri"/>
                <a:cs typeface="B Zar" pitchFamily="2" charset="-78"/>
              </a:rPr>
              <a:t>و </a:t>
            </a:r>
            <a:r>
              <a:rPr lang="fa-IR" sz="2100" kern="100" dirty="0">
                <a:solidFill>
                  <a:srgbClr val="00B050"/>
                </a:solidFill>
                <a:latin typeface="Calibri"/>
                <a:ea typeface="Calibri"/>
                <a:cs typeface="B Zar" pitchFamily="2" charset="-78"/>
              </a:rPr>
              <a:t>1/5-</a:t>
            </a:r>
            <a:r>
              <a:rPr lang="ar-SA" sz="2100" kern="100" dirty="0">
                <a:solidFill>
                  <a:srgbClr val="00B050"/>
                </a:solidFill>
                <a:latin typeface="Calibri"/>
                <a:ea typeface="Calibri"/>
                <a:cs typeface="B Zar" pitchFamily="2" charset="-78"/>
              </a:rPr>
              <a:t>١/٢ </a:t>
            </a:r>
            <a:r>
              <a:rPr lang="fa-IR" sz="2100" kern="100" dirty="0">
                <a:solidFill>
                  <a:srgbClr val="00B050"/>
                </a:solidFill>
                <a:latin typeface="Calibri"/>
                <a:ea typeface="Calibri"/>
                <a:cs typeface="B Zar" pitchFamily="2" charset="-78"/>
              </a:rPr>
              <a:t>گ</a:t>
            </a:r>
            <a:r>
              <a:rPr lang="ar-SA" sz="2100" kern="100" dirty="0">
                <a:solidFill>
                  <a:srgbClr val="00B050"/>
                </a:solidFill>
                <a:latin typeface="Calibri"/>
                <a:ea typeface="Calibri"/>
                <a:cs typeface="B Zar" pitchFamily="2" charset="-78"/>
              </a:rPr>
              <a:t>رم پروتئین به ازای هر کیلو گرم وزن </a:t>
            </a:r>
            <a:r>
              <a:rPr lang="ar-SA" sz="2100" kern="100" dirty="0">
                <a:solidFill>
                  <a:srgbClr val="0070C0"/>
                </a:solidFill>
                <a:latin typeface="Calibri"/>
                <a:ea typeface="Calibri"/>
                <a:cs typeface="B Zar" pitchFamily="2" charset="-78"/>
              </a:rPr>
              <a:t>بدن سالمند مبتلا به بیماری حاد یا مزمن ویا سوء تغذیه </a:t>
            </a:r>
            <a:r>
              <a:rPr lang="ar-SA" sz="2100" kern="100" dirty="0">
                <a:latin typeface="Calibri"/>
                <a:ea typeface="Calibri"/>
                <a:cs typeface="B Zar" pitchFamily="2" charset="-78"/>
              </a:rPr>
              <a:t>توصیه میشود. دراین خصوص میتوان ازمکمل</a:t>
            </a:r>
            <a:r>
              <a:rPr lang="fa-IR" sz="2100" kern="100" dirty="0">
                <a:latin typeface="Calibri"/>
                <a:ea typeface="Calibri"/>
                <a:cs typeface="B Zar" pitchFamily="2" charset="-78"/>
              </a:rPr>
              <a:t> </a:t>
            </a:r>
            <a:r>
              <a:rPr lang="ar-SA" sz="2100" kern="100" dirty="0">
                <a:latin typeface="Calibri"/>
                <a:ea typeface="Calibri"/>
                <a:cs typeface="B Zar" pitchFamily="2" charset="-78"/>
              </a:rPr>
              <a:t>های غذایی پرپروتئین نیزدر کنار منابع غذایی پروتئین درمواردی که فرد قادر به خوردن مقادیر بیشتری ازغذا نیست استفاده کرد.</a:t>
            </a:r>
            <a:endParaRPr lang="fa-IR" sz="2100" kern="100" dirty="0">
              <a:latin typeface="Calibri"/>
              <a:ea typeface="Calibri"/>
              <a:cs typeface="B Zar" pitchFamily="2" charset="-78"/>
            </a:endParaRPr>
          </a:p>
          <a:p>
            <a:pPr algn="just" rtl="1">
              <a:lnSpc>
                <a:spcPct val="107000"/>
              </a:lnSpc>
              <a:spcAft>
                <a:spcPts val="800"/>
              </a:spcAft>
            </a:pPr>
            <a:endParaRPr lang="fa-IR" sz="2100" kern="100" dirty="0">
              <a:latin typeface="Calibri"/>
              <a:ea typeface="Calibri"/>
              <a:cs typeface="B Zar" pitchFamily="2" charset="-78"/>
            </a:endParaRPr>
          </a:p>
          <a:p>
            <a:pPr algn="just" rtl="1">
              <a:lnSpc>
                <a:spcPct val="107000"/>
              </a:lnSpc>
              <a:spcAft>
                <a:spcPts val="800"/>
              </a:spcAft>
            </a:pPr>
            <a:endParaRPr lang="fa-IR" sz="2100" kern="100" dirty="0">
              <a:latin typeface="Calibri"/>
              <a:ea typeface="Calibri"/>
              <a:cs typeface="B Zar" pitchFamily="2" charset="-78"/>
            </a:endParaRPr>
          </a:p>
          <a:p>
            <a:pPr algn="just" rtl="1">
              <a:lnSpc>
                <a:spcPct val="107000"/>
              </a:lnSpc>
              <a:spcAft>
                <a:spcPts val="800"/>
              </a:spcAft>
            </a:pPr>
            <a:endParaRPr lang="fa-IR" sz="2100" kern="100" dirty="0">
              <a:latin typeface="Calibri"/>
              <a:ea typeface="Calibri"/>
              <a:cs typeface="B Zar" pitchFamily="2" charset="-78"/>
            </a:endParaRPr>
          </a:p>
          <a:p>
            <a:pPr algn="just" rtl="1">
              <a:lnSpc>
                <a:spcPct val="107000"/>
              </a:lnSpc>
              <a:spcAft>
                <a:spcPts val="800"/>
              </a:spcAft>
            </a:pPr>
            <a:r>
              <a:rPr lang="ar-SA" sz="2100" kern="100" dirty="0">
                <a:latin typeface="Calibri"/>
                <a:ea typeface="Calibri"/>
                <a:cs typeface="B Zar" pitchFamily="2" charset="-78"/>
              </a:rPr>
              <a:t>• </a:t>
            </a:r>
            <a:r>
              <a:rPr lang="ar-SA" sz="2100" kern="100" dirty="0">
                <a:solidFill>
                  <a:srgbClr val="00B050"/>
                </a:solidFill>
                <a:latin typeface="Calibri"/>
                <a:ea typeface="Calibri"/>
                <a:cs typeface="B Zar" pitchFamily="2" charset="-78"/>
              </a:rPr>
              <a:t>روزانه به طورمرتب حداقل٢ واحد میوه و ٣ واحدسبزی </a:t>
            </a:r>
            <a:r>
              <a:rPr lang="ar-SA" sz="2100" kern="100" dirty="0">
                <a:latin typeface="Calibri"/>
                <a:ea typeface="Calibri"/>
                <a:cs typeface="B Zar" pitchFamily="2" charset="-78"/>
              </a:rPr>
              <a:t>مصرف کنند.درصورت مشكلات گوارشی ودندانى </a:t>
            </a:r>
            <a:r>
              <a:rPr lang="fa-IR" sz="2100" kern="100" dirty="0">
                <a:latin typeface="Calibri"/>
                <a:ea typeface="Calibri"/>
                <a:cs typeface="B Zar" pitchFamily="2" charset="-78"/>
              </a:rPr>
              <a:t>به</a:t>
            </a:r>
            <a:r>
              <a:rPr lang="ar-SA" sz="2100" kern="100" dirty="0">
                <a:latin typeface="Calibri"/>
                <a:ea typeface="Calibri"/>
                <a:cs typeface="B Zar" pitchFamily="2" charset="-78"/>
              </a:rPr>
              <a:t> صورت </a:t>
            </a:r>
            <a:r>
              <a:rPr lang="fa-IR" sz="2100" kern="100" dirty="0">
                <a:latin typeface="Calibri"/>
                <a:ea typeface="Calibri"/>
                <a:cs typeface="B Zar" pitchFamily="2" charset="-78"/>
              </a:rPr>
              <a:t>پخته </a:t>
            </a:r>
            <a:r>
              <a:rPr lang="ar-SA" sz="2100" kern="100" dirty="0">
                <a:latin typeface="Calibri"/>
                <a:ea typeface="Calibri"/>
                <a:cs typeface="B Zar" pitchFamily="2" charset="-78"/>
              </a:rPr>
              <a:t>مصرف شوند.</a:t>
            </a:r>
            <a:endParaRPr lang="fa-IR" sz="2100" kern="100" dirty="0">
              <a:latin typeface="Calibri"/>
              <a:ea typeface="Calibri"/>
              <a:cs typeface="B Zar" pitchFamily="2" charset="-78"/>
            </a:endParaRPr>
          </a:p>
          <a:p>
            <a:pPr algn="just" rtl="1">
              <a:lnSpc>
                <a:spcPct val="107000"/>
              </a:lnSpc>
              <a:spcAft>
                <a:spcPts val="800"/>
              </a:spcAft>
            </a:pPr>
            <a:r>
              <a:rPr lang="ar-SA" sz="2100" kern="100" dirty="0">
                <a:latin typeface="Calibri"/>
                <a:ea typeface="Calibri"/>
                <a:cs typeface="B Zar" pitchFamily="2" charset="-78"/>
              </a:rPr>
              <a:t>•میزان میوه و سبزی مصرفی نباید در حدی باشد که سبب کاهش اشتها ویا مشکلات گوارشی شود. همچنین دراین گروه ازسالمندان به خصوص در صورت وحود مشکلات دندانی و گوارشی بهتراست سبزی ها به شکل پخته همراه با کمی روغن زیتون و یا انواع پنیربرای هضم راحت تروانرژی بیشترو میوهها به شکل کمپوت کم شیرین مصرف شود.</a:t>
            </a:r>
            <a:endParaRPr lang="en-US" sz="2100" kern="100" dirty="0">
              <a:latin typeface="Calibri"/>
              <a:ea typeface="Calibri"/>
              <a:cs typeface="B Zar" pitchFamily="2" charset="-78"/>
            </a:endParaRPr>
          </a:p>
          <a:p>
            <a:pPr algn="just" rtl="1">
              <a:lnSpc>
                <a:spcPct val="107000"/>
              </a:lnSpc>
              <a:spcAft>
                <a:spcPts val="800"/>
              </a:spcAft>
            </a:pPr>
            <a:r>
              <a:rPr lang="ar-SA" sz="2100" kern="100" dirty="0">
                <a:latin typeface="Calibri"/>
                <a:ea typeface="Calibri"/>
                <a:cs typeface="B Zar" pitchFamily="2" charset="-78"/>
              </a:rPr>
              <a:t>•سبزی هایی نظیر گوجه فرنگی، هویج و گل کلم به عنوان میان وعده به شکل خام در سالاد و یا به شکل بخارپزیا آب پزمیل شود.</a:t>
            </a:r>
            <a:endParaRPr lang="en-US" sz="2100" kern="100" dirty="0">
              <a:latin typeface="Calibri"/>
              <a:ea typeface="Calibri"/>
              <a:cs typeface="B Zar" pitchFamily="2" charset="-78"/>
            </a:endParaRPr>
          </a:p>
          <a:p>
            <a:pPr algn="just" rtl="1">
              <a:lnSpc>
                <a:spcPct val="107000"/>
              </a:lnSpc>
              <a:spcAft>
                <a:spcPts val="800"/>
              </a:spcAft>
            </a:pPr>
            <a:r>
              <a:rPr lang="ar-SA" sz="2100" kern="100" dirty="0">
                <a:solidFill>
                  <a:prstClr val="black"/>
                </a:solidFill>
                <a:latin typeface="Calibri"/>
                <a:ea typeface="Calibri"/>
                <a:cs typeface="B Zar" pitchFamily="2" charset="-78"/>
              </a:rPr>
              <a:t>• </a:t>
            </a:r>
            <a:r>
              <a:rPr lang="ar-SA" sz="2100" kern="100" dirty="0">
                <a:latin typeface="Calibri"/>
                <a:ea typeface="Calibri"/>
                <a:cs typeface="B Zar" pitchFamily="2" charset="-78"/>
              </a:rPr>
              <a:t>ازغذاهای تهیه شده با سبزیها (انواع آش، سوپ، برخی از خورشها و ... ) بیشتراستفاده شود.</a:t>
            </a:r>
            <a:endParaRPr lang="en-US" sz="2100" kern="100" dirty="0">
              <a:latin typeface="Calibri"/>
              <a:ea typeface="Calibri"/>
              <a:cs typeface="B Zar" pitchFamily="2" charset="-78"/>
            </a:endParaRPr>
          </a:p>
          <a:p>
            <a:pPr algn="just" rtl="1">
              <a:lnSpc>
                <a:spcPct val="107000"/>
              </a:lnSpc>
              <a:spcAft>
                <a:spcPts val="800"/>
              </a:spcAft>
            </a:pPr>
            <a:r>
              <a:rPr lang="ar-SA" sz="2100" kern="100" dirty="0">
                <a:solidFill>
                  <a:prstClr val="black"/>
                </a:solidFill>
                <a:latin typeface="Calibri"/>
                <a:ea typeface="Calibri"/>
                <a:cs typeface="B Zar" pitchFamily="2" charset="-78"/>
              </a:rPr>
              <a:t>• </a:t>
            </a:r>
            <a:r>
              <a:rPr lang="ar-SA" sz="2100" kern="100" dirty="0">
                <a:latin typeface="Calibri"/>
                <a:ea typeface="Calibri"/>
                <a:cs typeface="B Zar" pitchFamily="2" charset="-78"/>
              </a:rPr>
              <a:t>برای افزایش اشتها در سالمندان لاغر، غذا </a:t>
            </a:r>
            <a:r>
              <a:rPr lang="ar-SA" sz="2100" kern="100" dirty="0">
                <a:solidFill>
                  <a:srgbClr val="00B050"/>
                </a:solidFill>
                <a:latin typeface="Calibri"/>
                <a:ea typeface="Calibri"/>
                <a:cs typeface="B Zar" pitchFamily="2" charset="-78"/>
              </a:rPr>
              <a:t>در بشقاب بزرگتر </a:t>
            </a:r>
            <a:r>
              <a:rPr lang="ar-SA" sz="2100" kern="100" dirty="0">
                <a:latin typeface="Calibri"/>
                <a:ea typeface="Calibri"/>
                <a:cs typeface="B Zar" pitchFamily="2" charset="-78"/>
              </a:rPr>
              <a:t>کشی</a:t>
            </a:r>
            <a:r>
              <a:rPr lang="fa-IR" sz="2100" kern="100" dirty="0">
                <a:latin typeface="Calibri"/>
                <a:ea typeface="Calibri"/>
                <a:cs typeface="B Zar" pitchFamily="2" charset="-78"/>
              </a:rPr>
              <a:t>ده</a:t>
            </a:r>
            <a:r>
              <a:rPr lang="ar-SA" sz="2100" kern="100" dirty="0">
                <a:latin typeface="Calibri"/>
                <a:ea typeface="Calibri"/>
                <a:cs typeface="B Zar" pitchFamily="2" charset="-78"/>
              </a:rPr>
              <a:t> شود و ازسبزیهای رنگی (هویچ، گو</a:t>
            </a:r>
            <a:r>
              <a:rPr lang="fa-IR" sz="2100" kern="100" dirty="0">
                <a:latin typeface="Calibri"/>
                <a:ea typeface="Calibri"/>
                <a:cs typeface="B Zar" pitchFamily="2" charset="-78"/>
              </a:rPr>
              <a:t>جه </a:t>
            </a:r>
            <a:r>
              <a:rPr lang="ar-SA" sz="2100" kern="100" dirty="0">
                <a:latin typeface="Calibri"/>
                <a:ea typeface="Calibri"/>
                <a:cs typeface="B Zar" pitchFamily="2" charset="-78"/>
              </a:rPr>
              <a:t>فرنگی، فلفل دلمه</a:t>
            </a:r>
            <a:r>
              <a:rPr lang="fa-IR" sz="2100" kern="100" dirty="0">
                <a:latin typeface="Calibri"/>
                <a:ea typeface="Calibri"/>
                <a:cs typeface="B Zar" pitchFamily="2" charset="-78"/>
              </a:rPr>
              <a:t> </a:t>
            </a:r>
            <a:r>
              <a:rPr lang="ar-SA" sz="2100" kern="100" dirty="0">
                <a:latin typeface="Calibri"/>
                <a:ea typeface="Calibri"/>
                <a:cs typeface="B Zar" pitchFamily="2" charset="-78"/>
              </a:rPr>
              <a:t>ای،</a:t>
            </a:r>
            <a:r>
              <a:rPr lang="fa-IR" sz="2100" kern="100" dirty="0">
                <a:latin typeface="Calibri"/>
                <a:ea typeface="Calibri"/>
                <a:cs typeface="B Zar" pitchFamily="2" charset="-78"/>
              </a:rPr>
              <a:t> </a:t>
            </a:r>
            <a:r>
              <a:rPr lang="ar-SA" sz="2100" i="1" dirty="0">
                <a:latin typeface="Calibri"/>
                <a:ea typeface="Calibri"/>
                <a:cs typeface="B Zar" pitchFamily="2" charset="-78"/>
              </a:rPr>
              <a:t>نخود فرنگی، ذرت و ... ) در غذا استفاده شو</a:t>
            </a:r>
            <a:r>
              <a:rPr lang="ar-SA" sz="2100" i="1" dirty="0">
                <a:latin typeface="Calibri"/>
                <a:ea typeface="Calibri"/>
                <a:cs typeface="B Nazanin"/>
              </a:rPr>
              <a:t>د.</a:t>
            </a:r>
            <a:r>
              <a:rPr lang="ar-SA" sz="2100" i="1" kern="100" dirty="0">
                <a:latin typeface="Calibri"/>
                <a:ea typeface="Calibri"/>
                <a:cs typeface="B Zar" pitchFamily="2" charset="-78"/>
              </a:rPr>
              <a:t> </a:t>
            </a:r>
            <a:r>
              <a:rPr lang="ar-SA" i="1" kern="100" dirty="0">
                <a:latin typeface="Calibri"/>
                <a:ea typeface="Calibri"/>
                <a:cs typeface="B Zar" pitchFamily="2" charset="-78"/>
              </a:rPr>
              <a:t>· </a:t>
            </a:r>
            <a:endParaRPr lang="en-US" i="1" dirty="0"/>
          </a:p>
        </p:txBody>
      </p:sp>
      <p:pic>
        <p:nvPicPr>
          <p:cNvPr id="3074"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252330" y="1908313"/>
            <a:ext cx="3478697" cy="14113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773777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3719" y="656039"/>
            <a:ext cx="10851776" cy="4771819"/>
          </a:xfrm>
          <a:prstGeom prst="rect">
            <a:avLst/>
          </a:prstGeom>
        </p:spPr>
        <p:txBody>
          <a:bodyPr wrap="square">
            <a:spAutoFit/>
          </a:bodyPr>
          <a:lstStyle/>
          <a:p>
            <a:pPr algn="just" rtl="1">
              <a:lnSpc>
                <a:spcPct val="107000"/>
              </a:lnSpc>
              <a:spcAft>
                <a:spcPts val="800"/>
              </a:spcAft>
            </a:pPr>
            <a:r>
              <a:rPr lang="ar-SA" sz="2000" kern="100" dirty="0">
                <a:solidFill>
                  <a:prstClr val="black"/>
                </a:solidFill>
                <a:latin typeface="Calibri"/>
                <a:ea typeface="Calibri"/>
                <a:cs typeface="B Zar" pitchFamily="2" charset="-78"/>
              </a:rPr>
              <a:t>• </a:t>
            </a:r>
            <a:r>
              <a:rPr lang="ar-SA" sz="2200" kern="100" dirty="0">
                <a:latin typeface="Calibri"/>
                <a:ea typeface="Calibri"/>
                <a:cs typeface="B Zar" pitchFamily="2" charset="-78"/>
              </a:rPr>
              <a:t>مصرف غذاهایی </a:t>
            </a:r>
            <a:r>
              <a:rPr lang="ar-SA" sz="2200" kern="100" dirty="0">
                <a:solidFill>
                  <a:srgbClr val="00B050"/>
                </a:solidFill>
                <a:latin typeface="Calibri"/>
                <a:ea typeface="Calibri"/>
                <a:cs typeface="B Zar" pitchFamily="2" charset="-78"/>
              </a:rPr>
              <a:t>که تهیه آنها آسان است </a:t>
            </a:r>
            <a:r>
              <a:rPr lang="ar-SA" sz="2200" kern="100" dirty="0">
                <a:latin typeface="Calibri"/>
                <a:ea typeface="Calibri"/>
                <a:cs typeface="B Zar" pitchFamily="2" charset="-78"/>
              </a:rPr>
              <a:t>مانند فرنی، ماست و خیارحاوی کشمش و گردو، شیربرنج، پوره تخم مرغ، سیب زمینی و</a:t>
            </a:r>
            <a:r>
              <a:rPr lang="fa-IR" sz="2200" kern="100" dirty="0">
                <a:latin typeface="Calibri"/>
                <a:ea typeface="Calibri"/>
                <a:cs typeface="B Zar" pitchFamily="2" charset="-78"/>
              </a:rPr>
              <a:t> </a:t>
            </a:r>
            <a:r>
              <a:rPr lang="ar-SA" sz="2200" kern="100" dirty="0">
                <a:latin typeface="Calibri"/>
                <a:ea typeface="Calibri"/>
                <a:cs typeface="B Zar" pitchFamily="2" charset="-78"/>
              </a:rPr>
              <a:t>شله زرد برای تکمیل انرژی دریافتی توصیه می شود.</a:t>
            </a:r>
            <a:endParaRPr lang="en-US" sz="2200" kern="100" dirty="0">
              <a:latin typeface="Calibri"/>
              <a:ea typeface="Calibri"/>
              <a:cs typeface="B Zar" pitchFamily="2" charset="-78"/>
            </a:endParaRPr>
          </a:p>
          <a:p>
            <a:pPr algn="just" rtl="1">
              <a:lnSpc>
                <a:spcPct val="107000"/>
              </a:lnSpc>
              <a:spcAft>
                <a:spcPts val="800"/>
              </a:spcAft>
            </a:pPr>
            <a:r>
              <a:rPr lang="ar-SA" sz="2200" kern="100" dirty="0">
                <a:solidFill>
                  <a:prstClr val="black"/>
                </a:solidFill>
                <a:latin typeface="Calibri"/>
                <a:ea typeface="Calibri"/>
                <a:cs typeface="B Zar" pitchFamily="2" charset="-78"/>
              </a:rPr>
              <a:t>• </a:t>
            </a:r>
            <a:r>
              <a:rPr lang="ar-SA" sz="2200" kern="100" dirty="0">
                <a:latin typeface="Calibri"/>
                <a:ea typeface="Calibri"/>
                <a:cs typeface="B Zar" pitchFamily="2" charset="-78"/>
              </a:rPr>
              <a:t>استفاده </a:t>
            </a:r>
            <a:r>
              <a:rPr lang="ar-SA" sz="2200" kern="100" dirty="0">
                <a:solidFill>
                  <a:srgbClr val="00B050"/>
                </a:solidFill>
                <a:latin typeface="Calibri"/>
                <a:ea typeface="Calibri"/>
                <a:cs typeface="B Zar" pitchFamily="2" charset="-78"/>
              </a:rPr>
              <a:t>ازغذاها و نوشیدنیهای غنی شده </a:t>
            </a:r>
            <a:r>
              <a:rPr lang="ar-SA" sz="2200" kern="100" dirty="0">
                <a:latin typeface="Calibri"/>
                <a:ea typeface="Calibri"/>
                <a:cs typeface="B Zar" pitchFamily="2" charset="-78"/>
              </a:rPr>
              <a:t>(با انواع ویتامینها و املاح) مثل شیرو دوغ غنی شده با ویتامین </a:t>
            </a:r>
            <a:r>
              <a:rPr lang="en-US" sz="2200" kern="100" dirty="0">
                <a:latin typeface="Calibri"/>
                <a:ea typeface="Calibri"/>
                <a:cs typeface="B Zar" pitchFamily="2" charset="-78"/>
              </a:rPr>
              <a:t>D</a:t>
            </a:r>
            <a:r>
              <a:rPr lang="ar-SA" sz="2200" kern="100" dirty="0">
                <a:latin typeface="Calibri"/>
                <a:ea typeface="Calibri"/>
                <a:cs typeface="B Zar" pitchFamily="2" charset="-78"/>
              </a:rPr>
              <a:t>توصیه میشود.</a:t>
            </a:r>
            <a:endParaRPr lang="en-US" sz="2200" kern="100" dirty="0">
              <a:latin typeface="Calibri"/>
              <a:ea typeface="Calibri"/>
              <a:cs typeface="B Zar" pitchFamily="2" charset="-78"/>
            </a:endParaRPr>
          </a:p>
          <a:p>
            <a:pPr algn="just" rtl="1">
              <a:lnSpc>
                <a:spcPct val="107000"/>
              </a:lnSpc>
              <a:spcAft>
                <a:spcPts val="800"/>
              </a:spcAft>
            </a:pPr>
            <a:r>
              <a:rPr lang="ar-SA" sz="2200" kern="100" dirty="0">
                <a:solidFill>
                  <a:prstClr val="black"/>
                </a:solidFill>
                <a:latin typeface="Calibri"/>
                <a:ea typeface="Calibri"/>
                <a:cs typeface="B Zar" pitchFamily="2" charset="-78"/>
              </a:rPr>
              <a:t>• </a:t>
            </a:r>
            <a:r>
              <a:rPr lang="ar-SA" sz="2200" kern="100" dirty="0">
                <a:solidFill>
                  <a:srgbClr val="00B050"/>
                </a:solidFill>
                <a:latin typeface="Calibri"/>
                <a:ea typeface="Calibri"/>
                <a:cs typeface="B Zar" pitchFamily="2" charset="-78"/>
              </a:rPr>
              <a:t>کمبود ویتامین </a:t>
            </a:r>
            <a:r>
              <a:rPr lang="en-US" sz="2200" kern="100" dirty="0">
                <a:solidFill>
                  <a:srgbClr val="00B050"/>
                </a:solidFill>
                <a:latin typeface="Calibri"/>
                <a:ea typeface="Calibri"/>
                <a:cs typeface="B Zar" pitchFamily="2" charset="-78"/>
              </a:rPr>
              <a:t>D</a:t>
            </a:r>
            <a:r>
              <a:rPr lang="ar-SA" sz="2200" kern="100" dirty="0">
                <a:latin typeface="Calibri"/>
                <a:ea typeface="Calibri"/>
                <a:cs typeface="B Zar" pitchFamily="2" charset="-78"/>
              </a:rPr>
              <a:t>در سالمندان نیزشایع است. براساس دستورعملهای موجود توصیه کنید سالمندان ماهانه یک عدد مكمل </a:t>
            </a:r>
            <a:r>
              <a:rPr lang="fa-IR" sz="2200" kern="100" dirty="0">
                <a:latin typeface="Calibri"/>
                <a:ea typeface="Calibri"/>
                <a:cs typeface="B Zar" pitchFamily="2" charset="-78"/>
              </a:rPr>
              <a:t>۵</a:t>
            </a:r>
            <a:r>
              <a:rPr lang="ar-SA" sz="2200" kern="100" dirty="0">
                <a:latin typeface="Calibri"/>
                <a:ea typeface="Calibri"/>
                <a:cs typeface="B Zar" pitchFamily="2" charset="-78"/>
              </a:rPr>
              <a:t>٠</a:t>
            </a:r>
            <a:endParaRPr lang="en-US" sz="2200" kern="100" dirty="0">
              <a:latin typeface="Calibri"/>
              <a:ea typeface="Calibri"/>
              <a:cs typeface="B Zar" pitchFamily="2" charset="-78"/>
            </a:endParaRPr>
          </a:p>
          <a:p>
            <a:pPr algn="just" rtl="1">
              <a:lnSpc>
                <a:spcPct val="107000"/>
              </a:lnSpc>
              <a:spcAft>
                <a:spcPts val="800"/>
              </a:spcAft>
            </a:pPr>
            <a:r>
              <a:rPr lang="ar-SA" sz="2200" kern="100" dirty="0">
                <a:latin typeface="Calibri"/>
                <a:ea typeface="Calibri"/>
                <a:cs typeface="B Zar" pitchFamily="2" charset="-78"/>
              </a:rPr>
              <a:t>هزارواحدی ویتامین </a:t>
            </a:r>
            <a:r>
              <a:rPr lang="en-US" sz="2200" kern="100" dirty="0">
                <a:latin typeface="Calibri"/>
                <a:ea typeface="Calibri"/>
                <a:cs typeface="B Zar" pitchFamily="2" charset="-78"/>
              </a:rPr>
              <a:t>D</a:t>
            </a:r>
            <a:r>
              <a:rPr lang="ar-SA" sz="2200" kern="100" dirty="0">
                <a:latin typeface="Calibri"/>
                <a:ea typeface="Calibri"/>
                <a:cs typeface="B Zar" pitchFamily="2" charset="-78"/>
              </a:rPr>
              <a:t>مصرف کنند. هم چنین مصرف روزانه مکمل کلسیم توصیه می شود. علاوه برمصرف مکمل، قرار گرفتن دست</a:t>
            </a:r>
            <a:r>
              <a:rPr lang="fa-IR" sz="2200" kern="100" dirty="0">
                <a:latin typeface="Calibri"/>
                <a:ea typeface="Calibri"/>
                <a:cs typeface="B Zar" pitchFamily="2" charset="-78"/>
              </a:rPr>
              <a:t> </a:t>
            </a:r>
            <a:r>
              <a:rPr lang="ar-SA" sz="2200" kern="100" dirty="0">
                <a:latin typeface="Calibri"/>
                <a:ea typeface="Calibri"/>
                <a:cs typeface="B Zar" pitchFamily="2" charset="-78"/>
              </a:rPr>
              <a:t>و پا در مقابل نور مستقیم آفتاب ١٠ تا ١</a:t>
            </a:r>
            <a:r>
              <a:rPr lang="fa-IR" sz="2200" kern="100" dirty="0">
                <a:latin typeface="Calibri"/>
                <a:ea typeface="Calibri"/>
                <a:cs typeface="B Zar" pitchFamily="2" charset="-78"/>
              </a:rPr>
              <a:t>۵</a:t>
            </a:r>
            <a:r>
              <a:rPr lang="ar-SA" sz="2200" kern="100" dirty="0">
                <a:latin typeface="Calibri"/>
                <a:ea typeface="Calibri"/>
                <a:cs typeface="B Zar" pitchFamily="2" charset="-78"/>
              </a:rPr>
              <a:t> دقیقه در روزتا حد کمی میتواند به تامین ویتامین </a:t>
            </a:r>
            <a:r>
              <a:rPr lang="en-US" sz="2200" kern="100" dirty="0">
                <a:latin typeface="Calibri"/>
                <a:ea typeface="Calibri"/>
                <a:cs typeface="B Zar" pitchFamily="2" charset="-78"/>
              </a:rPr>
              <a:t>D</a:t>
            </a:r>
            <a:r>
              <a:rPr lang="ar-SA" sz="2200" kern="100" dirty="0">
                <a:latin typeface="Calibri"/>
                <a:ea typeface="Calibri"/>
                <a:cs typeface="B Zar" pitchFamily="2" charset="-78"/>
              </a:rPr>
              <a:t>مورد نیازبدن کمک کند.</a:t>
            </a:r>
            <a:endParaRPr lang="en-US" sz="2200" kern="100" dirty="0">
              <a:latin typeface="Calibri"/>
              <a:ea typeface="Calibri"/>
              <a:cs typeface="B Zar" pitchFamily="2" charset="-78"/>
            </a:endParaRPr>
          </a:p>
          <a:p>
            <a:pPr algn="just" rtl="1">
              <a:lnSpc>
                <a:spcPct val="107000"/>
              </a:lnSpc>
              <a:spcAft>
                <a:spcPts val="800"/>
              </a:spcAft>
            </a:pPr>
            <a:r>
              <a:rPr lang="ar-SA" sz="2200" kern="100" dirty="0">
                <a:latin typeface="Calibri"/>
                <a:ea typeface="Calibri"/>
                <a:cs typeface="B Zar" pitchFamily="2" charset="-78"/>
              </a:rPr>
              <a:t>•در </a:t>
            </a:r>
            <a:r>
              <a:rPr lang="ar-SA" sz="2200" kern="100" dirty="0">
                <a:solidFill>
                  <a:srgbClr val="00B050"/>
                </a:solidFill>
                <a:latin typeface="Calibri"/>
                <a:ea typeface="Calibri"/>
                <a:cs typeface="B Zar" pitchFamily="2" charset="-78"/>
              </a:rPr>
              <a:t>صورت وجود دیسفاژی</a:t>
            </a:r>
            <a:r>
              <a:rPr lang="ar-SA" sz="2200" kern="100" dirty="0">
                <a:latin typeface="Calibri"/>
                <a:ea typeface="Calibri"/>
                <a:cs typeface="B Zar" pitchFamily="2" charset="-78"/>
              </a:rPr>
              <a:t>، غذاها باید به شكل خرد و یا نرم و پوره شده استفاده شوند. در زمان غذا خوردن نیزباید بدن دروضعيت</a:t>
            </a:r>
            <a:r>
              <a:rPr lang="fa-IR" sz="2200" kern="100" dirty="0">
                <a:latin typeface="Calibri"/>
                <a:ea typeface="Calibri"/>
                <a:cs typeface="B Zar" pitchFamily="2" charset="-78"/>
              </a:rPr>
              <a:t> </a:t>
            </a:r>
            <a:r>
              <a:rPr lang="ar-SA" sz="2200" kern="100" dirty="0">
                <a:latin typeface="Calibri"/>
                <a:ea typeface="Calibri"/>
                <a:cs typeface="B Zar" pitchFamily="2" charset="-78"/>
              </a:rPr>
              <a:t>مناسب، در حالت نشسته و راست قرار داشته باشد.</a:t>
            </a:r>
            <a:endParaRPr lang="en-US" sz="2200" kern="100" dirty="0">
              <a:latin typeface="Calibri"/>
              <a:ea typeface="Calibri"/>
              <a:cs typeface="B Zar" pitchFamily="2" charset="-78"/>
            </a:endParaRPr>
          </a:p>
          <a:p>
            <a:pPr algn="just" rtl="1">
              <a:lnSpc>
                <a:spcPct val="107000"/>
              </a:lnSpc>
              <a:spcAft>
                <a:spcPts val="800"/>
              </a:spcAft>
            </a:pPr>
            <a:r>
              <a:rPr lang="ar-SA" sz="2200" kern="100" dirty="0">
                <a:latin typeface="Calibri"/>
                <a:ea typeface="Calibri"/>
                <a:cs typeface="B Zar" pitchFamily="2" charset="-78"/>
              </a:rPr>
              <a:t>• در صورت </a:t>
            </a:r>
            <a:r>
              <a:rPr lang="ar-SA" sz="2200" kern="100" dirty="0">
                <a:solidFill>
                  <a:srgbClr val="00B050"/>
                </a:solidFill>
                <a:latin typeface="Calibri"/>
                <a:ea typeface="Calibri"/>
                <a:cs typeface="B Zar" pitchFamily="2" charset="-78"/>
              </a:rPr>
              <a:t>وجود زخم بستر؛ </a:t>
            </a:r>
            <a:r>
              <a:rPr lang="ar-SA" sz="2200" kern="100" dirty="0">
                <a:solidFill>
                  <a:srgbClr val="0070C0"/>
                </a:solidFill>
                <a:latin typeface="Calibri"/>
                <a:ea typeface="Calibri"/>
                <a:cs typeface="B Zar" pitchFamily="2" charset="-78"/>
              </a:rPr>
              <a:t>ر</a:t>
            </a:r>
            <a:r>
              <a:rPr lang="fa-IR" sz="2200" kern="100" dirty="0">
                <a:solidFill>
                  <a:srgbClr val="0070C0"/>
                </a:solidFill>
                <a:latin typeface="Calibri"/>
                <a:ea typeface="Calibri"/>
                <a:cs typeface="B Zar" pitchFamily="2" charset="-78"/>
              </a:rPr>
              <a:t>ژ</a:t>
            </a:r>
            <a:r>
              <a:rPr lang="ar-SA" sz="2200" kern="100" dirty="0">
                <a:solidFill>
                  <a:srgbClr val="0070C0"/>
                </a:solidFill>
                <a:latin typeface="Calibri"/>
                <a:ea typeface="Calibri"/>
                <a:cs typeface="B Zar" pitchFamily="2" charset="-78"/>
              </a:rPr>
              <a:t>يم غذایى پركالری، پرپروتئین همراه با مکمل ويتامین حاوی ویتامین </a:t>
            </a:r>
            <a:r>
              <a:rPr lang="en-US" sz="2200" kern="100" dirty="0">
                <a:solidFill>
                  <a:srgbClr val="0070C0"/>
                </a:solidFill>
                <a:latin typeface="Calibri"/>
                <a:ea typeface="Calibri"/>
                <a:cs typeface="B Zar" pitchFamily="2" charset="-78"/>
              </a:rPr>
              <a:t>C</a:t>
            </a:r>
            <a:r>
              <a:rPr lang="ar-SA" sz="2200" kern="100" dirty="0">
                <a:solidFill>
                  <a:srgbClr val="0070C0"/>
                </a:solidFill>
                <a:latin typeface="Calibri"/>
                <a:ea typeface="Calibri"/>
                <a:cs typeface="B Zar" pitchFamily="2" charset="-78"/>
              </a:rPr>
              <a:t>وویتامین </a:t>
            </a:r>
            <a:r>
              <a:rPr lang="en-US" sz="2200" kern="100" dirty="0">
                <a:solidFill>
                  <a:srgbClr val="0070C0"/>
                </a:solidFill>
                <a:latin typeface="Calibri"/>
                <a:ea typeface="Calibri"/>
                <a:cs typeface="B Zar" pitchFamily="2" charset="-78"/>
              </a:rPr>
              <a:t>E</a:t>
            </a:r>
            <a:r>
              <a:rPr lang="ar-SA" sz="2200" kern="100" dirty="0">
                <a:solidFill>
                  <a:srgbClr val="0070C0"/>
                </a:solidFill>
                <a:latin typeface="Calibri"/>
                <a:ea typeface="Calibri"/>
                <a:cs typeface="B Zar" pitchFamily="2" charset="-78"/>
              </a:rPr>
              <a:t>، روی ومایعات</a:t>
            </a:r>
            <a:endParaRPr lang="en-US" sz="2200" kern="100" dirty="0">
              <a:solidFill>
                <a:srgbClr val="0070C0"/>
              </a:solidFill>
              <a:latin typeface="Calibri"/>
              <a:ea typeface="Calibri"/>
              <a:cs typeface="B Zar" pitchFamily="2" charset="-78"/>
            </a:endParaRPr>
          </a:p>
          <a:p>
            <a:pPr algn="just" rtl="1">
              <a:lnSpc>
                <a:spcPct val="107000"/>
              </a:lnSpc>
              <a:spcAft>
                <a:spcPts val="800"/>
              </a:spcAft>
            </a:pPr>
            <a:r>
              <a:rPr lang="ar-SA" sz="2200" kern="100" dirty="0">
                <a:solidFill>
                  <a:srgbClr val="0070C0"/>
                </a:solidFill>
                <a:latin typeface="Calibri"/>
                <a:ea typeface="Calibri"/>
                <a:cs typeface="B Zar" pitchFamily="2" charset="-78"/>
              </a:rPr>
              <a:t>کافی برای ترمیم زخمها و تشکیل بافت جدید توصیه می شود.</a:t>
            </a:r>
            <a:endParaRPr lang="en-US" sz="2200" kern="100" dirty="0">
              <a:solidFill>
                <a:srgbClr val="0070C0"/>
              </a:solidFill>
              <a:latin typeface="Calibri"/>
              <a:ea typeface="Calibri"/>
              <a:cs typeface="B Zar" pitchFamily="2" charset="-78"/>
            </a:endParaRPr>
          </a:p>
          <a:p>
            <a:pPr algn="just" rtl="1"/>
            <a:r>
              <a:rPr lang="ar-SA" sz="2200" dirty="0">
                <a:ea typeface="Calibri"/>
                <a:cs typeface="B Zar" pitchFamily="2" charset="-78"/>
              </a:rPr>
              <a:t>•</a:t>
            </a:r>
            <a:r>
              <a:rPr lang="ar-SA" sz="2200" dirty="0">
                <a:latin typeface="Calibri"/>
                <a:ea typeface="Calibri"/>
                <a:cs typeface="B Zar" pitchFamily="2" charset="-78"/>
              </a:rPr>
              <a:t> به تداخل داروها و مکملها با هم و با مواد غذایی توجه شود</a:t>
            </a:r>
            <a:r>
              <a:rPr lang="fa-IR" sz="2200" dirty="0">
                <a:latin typeface="Calibri"/>
                <a:ea typeface="Calibri"/>
                <a:cs typeface="B Zar" pitchFamily="2" charset="-78"/>
              </a:rPr>
              <a:t>.</a:t>
            </a:r>
            <a:endParaRPr lang="en-US" sz="2200" dirty="0">
              <a:cs typeface="B Zar" pitchFamily="2" charset="-78"/>
            </a:endParaRPr>
          </a:p>
        </p:txBody>
      </p:sp>
      <p:pic>
        <p:nvPicPr>
          <p:cNvPr id="4098"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12110" y="4671391"/>
            <a:ext cx="4834533" cy="1949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445638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41293" y="706000"/>
            <a:ext cx="10408023" cy="4099777"/>
          </a:xfrm>
          <a:prstGeom prst="rect">
            <a:avLst/>
          </a:prstGeom>
        </p:spPr>
        <p:txBody>
          <a:bodyPr wrap="square">
            <a:spAutoFit/>
          </a:bodyPr>
          <a:lstStyle/>
          <a:p>
            <a:pPr algn="r" rtl="1">
              <a:lnSpc>
                <a:spcPct val="107000"/>
              </a:lnSpc>
              <a:spcAft>
                <a:spcPts val="800"/>
              </a:spcAft>
            </a:pPr>
            <a:r>
              <a:rPr lang="fa-IR" sz="2400" kern="100" dirty="0">
                <a:latin typeface="Calibri"/>
                <a:ea typeface="Calibri"/>
                <a:cs typeface="B Zar" pitchFamily="2" charset="-78"/>
              </a:rPr>
              <a:t>توجه : </a:t>
            </a:r>
            <a:r>
              <a:rPr lang="ar-SA" sz="2400" kern="100" dirty="0">
                <a:latin typeface="Calibri"/>
                <a:ea typeface="Calibri"/>
                <a:cs typeface="B Zar" pitchFamily="2" charset="-78"/>
              </a:rPr>
              <a:t>یکی ازبهترین توصیه</a:t>
            </a:r>
            <a:r>
              <a:rPr lang="fa-IR" sz="2400" kern="100" dirty="0">
                <a:latin typeface="Calibri"/>
                <a:ea typeface="Calibri"/>
                <a:cs typeface="B Zar" pitchFamily="2" charset="-78"/>
              </a:rPr>
              <a:t> </a:t>
            </a:r>
            <a:r>
              <a:rPr lang="ar-SA" sz="2400" kern="100" dirty="0">
                <a:solidFill>
                  <a:srgbClr val="0070C0"/>
                </a:solidFill>
                <a:latin typeface="Calibri"/>
                <a:ea typeface="Calibri"/>
                <a:cs typeface="B Zar" pitchFamily="2" charset="-78"/>
              </a:rPr>
              <a:t>هابرای مقوی و مغذی کردن غذا</a:t>
            </a:r>
            <a:r>
              <a:rPr lang="ar-SA" sz="2400" kern="100" dirty="0">
                <a:latin typeface="Calibri"/>
                <a:ea typeface="Calibri"/>
                <a:cs typeface="B Zar" pitchFamily="2" charset="-78"/>
              </a:rPr>
              <a:t>، </a:t>
            </a:r>
            <a:r>
              <a:rPr lang="ar-SA" sz="2400" kern="100" dirty="0">
                <a:solidFill>
                  <a:srgbClr val="00B050"/>
                </a:solidFill>
                <a:latin typeface="Calibri"/>
                <a:ea typeface="Calibri"/>
                <a:cs typeface="B Zar" pitchFamily="2" charset="-78"/>
              </a:rPr>
              <a:t>اضافه کردن غلات جوانه زده (جوانه گندم، ماش یا عدس) ویا پودرغلات </a:t>
            </a:r>
            <a:r>
              <a:rPr lang="fa-IR" sz="2400" kern="100" dirty="0">
                <a:solidFill>
                  <a:srgbClr val="00B050"/>
                </a:solidFill>
                <a:latin typeface="Calibri"/>
                <a:ea typeface="Calibri"/>
                <a:cs typeface="B Zar" pitchFamily="2" charset="-78"/>
              </a:rPr>
              <a:t> </a:t>
            </a:r>
            <a:r>
              <a:rPr lang="ar-SA" sz="2400" kern="100" dirty="0">
                <a:solidFill>
                  <a:srgbClr val="00B050"/>
                </a:solidFill>
                <a:latin typeface="Calibri"/>
                <a:ea typeface="Calibri"/>
                <a:cs typeface="B Zar" pitchFamily="2" charset="-78"/>
              </a:rPr>
              <a:t>جوانه زده در برنامه غذایی</a:t>
            </a:r>
            <a:r>
              <a:rPr lang="ar-SA" sz="2400" kern="100" dirty="0">
                <a:latin typeface="Calibri"/>
                <a:ea typeface="Calibri"/>
                <a:cs typeface="B Zar" pitchFamily="2" charset="-78"/>
              </a:rPr>
              <a:t> می</a:t>
            </a:r>
            <a:r>
              <a:rPr lang="fa-IR" sz="2400" kern="100" dirty="0">
                <a:latin typeface="Calibri"/>
                <a:ea typeface="Calibri"/>
                <a:cs typeface="B Zar" pitchFamily="2" charset="-78"/>
              </a:rPr>
              <a:t> </a:t>
            </a:r>
            <a:r>
              <a:rPr lang="ar-SA" sz="2400" kern="100" dirty="0">
                <a:latin typeface="Calibri"/>
                <a:ea typeface="Calibri"/>
                <a:cs typeface="B Zar" pitchFamily="2" charset="-78"/>
              </a:rPr>
              <a:t>باشد. </a:t>
            </a:r>
            <a:r>
              <a:rPr lang="ar-SA" sz="2400" kern="100" dirty="0">
                <a:solidFill>
                  <a:srgbClr val="FF0000"/>
                </a:solidFill>
                <a:latin typeface="Calibri"/>
                <a:ea typeface="Calibri"/>
                <a:cs typeface="B Zar" pitchFamily="2" charset="-78"/>
              </a:rPr>
              <a:t>مصرف جوانه غلات</a:t>
            </a:r>
            <a:r>
              <a:rPr lang="fa-IR" sz="2400" kern="100" dirty="0">
                <a:solidFill>
                  <a:srgbClr val="FF0000"/>
                </a:solidFill>
                <a:latin typeface="Calibri"/>
                <a:ea typeface="Calibri"/>
                <a:cs typeface="B Zar" pitchFamily="2" charset="-78"/>
              </a:rPr>
              <a:t>،</a:t>
            </a:r>
            <a:r>
              <a:rPr lang="ar-SA" sz="2400" kern="100" dirty="0">
                <a:solidFill>
                  <a:srgbClr val="FF0000"/>
                </a:solidFill>
                <a:latin typeface="Calibri"/>
                <a:ea typeface="Calibri"/>
                <a:cs typeface="B Zar" pitchFamily="2" charset="-78"/>
              </a:rPr>
              <a:t> دریافت انرژی، پروتئین و ریزمغذیهای غذا را افزایش می</a:t>
            </a:r>
            <a:r>
              <a:rPr lang="fa-IR" sz="2400" kern="100" dirty="0">
                <a:solidFill>
                  <a:srgbClr val="FF0000"/>
                </a:solidFill>
                <a:latin typeface="Calibri"/>
                <a:ea typeface="Calibri"/>
                <a:cs typeface="B Zar" pitchFamily="2" charset="-78"/>
              </a:rPr>
              <a:t> </a:t>
            </a:r>
            <a:r>
              <a:rPr lang="ar-SA" sz="2400" kern="100" dirty="0">
                <a:solidFill>
                  <a:srgbClr val="FF0000"/>
                </a:solidFill>
                <a:latin typeface="Calibri"/>
                <a:ea typeface="Calibri"/>
                <a:cs typeface="B Zar" pitchFamily="2" charset="-78"/>
              </a:rPr>
              <a:t>دهد.</a:t>
            </a:r>
            <a:endParaRPr lang="en-US" sz="2400" kern="100" dirty="0">
              <a:solidFill>
                <a:srgbClr val="FF0000"/>
              </a:solidFill>
              <a:latin typeface="Calibri"/>
              <a:ea typeface="Calibri"/>
              <a:cs typeface="B Zar" pitchFamily="2" charset="-78"/>
            </a:endParaRPr>
          </a:p>
          <a:p>
            <a:pPr algn="r" rtl="1">
              <a:lnSpc>
                <a:spcPct val="107000"/>
              </a:lnSpc>
              <a:spcAft>
                <a:spcPts val="800"/>
              </a:spcAft>
            </a:pPr>
            <a:r>
              <a:rPr lang="ar-SA" sz="2400" kern="100" dirty="0">
                <a:latin typeface="Calibri"/>
                <a:ea typeface="Calibri"/>
                <a:cs typeface="B Zar" pitchFamily="2" charset="-78"/>
              </a:rPr>
              <a:t> </a:t>
            </a:r>
            <a:endParaRPr lang="en-US" sz="2400" kern="100" dirty="0">
              <a:latin typeface="Calibri"/>
              <a:ea typeface="Calibri"/>
              <a:cs typeface="B Zar" pitchFamily="2" charset="-78"/>
            </a:endParaRPr>
          </a:p>
          <a:p>
            <a:pPr algn="r" rtl="1">
              <a:lnSpc>
                <a:spcPct val="107000"/>
              </a:lnSpc>
              <a:spcAft>
                <a:spcPts val="800"/>
              </a:spcAft>
            </a:pPr>
            <a:r>
              <a:rPr lang="ar-SA" sz="2400" kern="100" dirty="0">
                <a:latin typeface="Calibri"/>
                <a:ea typeface="Calibri"/>
                <a:cs typeface="B Zar" pitchFamily="2" charset="-78"/>
              </a:rPr>
              <a:t>روشهای مختلف افزودن انواع جوانه غلات به غذا</a:t>
            </a:r>
            <a:r>
              <a:rPr lang="fa-IR" sz="2400" kern="100" dirty="0">
                <a:latin typeface="Calibri"/>
                <a:ea typeface="Calibri"/>
                <a:cs typeface="B Zar" pitchFamily="2" charset="-78"/>
              </a:rPr>
              <a:t> :</a:t>
            </a:r>
          </a:p>
          <a:p>
            <a:pPr algn="r" rtl="1">
              <a:lnSpc>
                <a:spcPct val="107000"/>
              </a:lnSpc>
              <a:spcAft>
                <a:spcPts val="800"/>
              </a:spcAft>
            </a:pPr>
            <a:endParaRPr lang="en-US" sz="1000" kern="100" dirty="0">
              <a:latin typeface="Calibri"/>
              <a:ea typeface="Calibri"/>
              <a:cs typeface="B Zar" pitchFamily="2" charset="-78"/>
            </a:endParaRPr>
          </a:p>
          <a:p>
            <a:pPr algn="r" rtl="1">
              <a:lnSpc>
                <a:spcPct val="107000"/>
              </a:lnSpc>
              <a:spcAft>
                <a:spcPts val="800"/>
              </a:spcAft>
            </a:pPr>
            <a:r>
              <a:rPr lang="ar-SA" sz="2400" kern="100" dirty="0">
                <a:latin typeface="Calibri"/>
                <a:ea typeface="Calibri"/>
                <a:cs typeface="B Zar" pitchFamily="2" charset="-78"/>
              </a:rPr>
              <a:t>•استفاده از جوانه غلات و حبوبات مثل جو</a:t>
            </a:r>
            <a:r>
              <a:rPr lang="fa-IR" sz="2400" kern="100" dirty="0">
                <a:latin typeface="Calibri"/>
                <a:ea typeface="Calibri"/>
                <a:cs typeface="B Zar" pitchFamily="2" charset="-78"/>
              </a:rPr>
              <a:t>انه</a:t>
            </a:r>
            <a:r>
              <a:rPr lang="ar-SA" sz="2400" kern="100" dirty="0">
                <a:latin typeface="Calibri"/>
                <a:ea typeface="Calibri"/>
                <a:cs typeface="B Zar" pitchFamily="2" charset="-78"/>
              </a:rPr>
              <a:t> گندم و جوانه ماش در انواع سالاد</a:t>
            </a:r>
            <a:endParaRPr lang="en-US" sz="2400" kern="100" dirty="0">
              <a:latin typeface="Calibri"/>
              <a:ea typeface="Calibri"/>
              <a:cs typeface="B Zar" pitchFamily="2" charset="-78"/>
            </a:endParaRPr>
          </a:p>
          <a:p>
            <a:pPr algn="r" rtl="1">
              <a:lnSpc>
                <a:spcPct val="107000"/>
              </a:lnSpc>
              <a:spcAft>
                <a:spcPts val="800"/>
              </a:spcAft>
            </a:pPr>
            <a:r>
              <a:rPr lang="ar-SA" sz="2400" kern="100" dirty="0">
                <a:solidFill>
                  <a:prstClr val="black"/>
                </a:solidFill>
                <a:latin typeface="Calibri"/>
                <a:ea typeface="Calibri"/>
                <a:cs typeface="B Zar" pitchFamily="2" charset="-78"/>
              </a:rPr>
              <a:t>• </a:t>
            </a:r>
            <a:r>
              <a:rPr lang="ar-SA" sz="2400" kern="100" dirty="0">
                <a:latin typeface="Calibri"/>
                <a:ea typeface="Calibri"/>
                <a:cs typeface="B Zar" pitchFamily="2" charset="-78"/>
              </a:rPr>
              <a:t>استفاده از جوانه غلات و حبوبات در انواع سوپها وآش ها</a:t>
            </a:r>
            <a:endParaRPr lang="en-US" sz="2400" kern="100" dirty="0">
              <a:latin typeface="Calibri"/>
              <a:ea typeface="Calibri"/>
              <a:cs typeface="B Zar" pitchFamily="2" charset="-78"/>
            </a:endParaRPr>
          </a:p>
          <a:p>
            <a:pPr algn="r" rtl="1">
              <a:lnSpc>
                <a:spcPct val="107000"/>
              </a:lnSpc>
              <a:spcAft>
                <a:spcPts val="800"/>
              </a:spcAft>
            </a:pPr>
            <a:r>
              <a:rPr lang="ar-SA" sz="2400" kern="100" dirty="0">
                <a:solidFill>
                  <a:prstClr val="black"/>
                </a:solidFill>
                <a:latin typeface="Calibri"/>
                <a:ea typeface="Calibri"/>
                <a:cs typeface="B Zar" pitchFamily="2" charset="-78"/>
              </a:rPr>
              <a:t>•</a:t>
            </a:r>
            <a:r>
              <a:rPr lang="ar-SA" sz="2400" kern="100" dirty="0">
                <a:latin typeface="Calibri"/>
                <a:ea typeface="Calibri"/>
                <a:cs typeface="B Zar" pitchFamily="2" charset="-78"/>
              </a:rPr>
              <a:t> اضافه نمودن پودر جوانه غلات و حبوبات در انواع سالاد، ماست، ماست خیارو ...</a:t>
            </a:r>
            <a:endParaRPr lang="en-US" sz="2400" kern="100" dirty="0">
              <a:effectLst/>
              <a:latin typeface="Calibri"/>
              <a:ea typeface="Calibri"/>
              <a:cs typeface="B Zar" pitchFamily="2" charset="-78"/>
            </a:endParaRPr>
          </a:p>
        </p:txBody>
      </p:sp>
    </p:spTree>
    <p:extLst>
      <p:ext uri="{BB962C8B-B14F-4D97-AF65-F5344CB8AC3E}">
        <p14:creationId xmlns:p14="http://schemas.microsoft.com/office/powerpoint/2010/main" val="21156015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4470" y="159329"/>
            <a:ext cx="12057529" cy="6987747"/>
          </a:xfrm>
          <a:prstGeom prst="rect">
            <a:avLst/>
          </a:prstGeom>
        </p:spPr>
        <p:txBody>
          <a:bodyPr wrap="square">
            <a:spAutoFit/>
          </a:bodyPr>
          <a:lstStyle/>
          <a:p>
            <a:pPr algn="ctr" rtl="1">
              <a:lnSpc>
                <a:spcPct val="107000"/>
              </a:lnSpc>
              <a:spcAft>
                <a:spcPts val="800"/>
              </a:spcAft>
            </a:pPr>
            <a:r>
              <a:rPr lang="fa-IR" sz="2400" kern="100" dirty="0">
                <a:solidFill>
                  <a:srgbClr val="FF0000"/>
                </a:solidFill>
                <a:latin typeface="Calibri"/>
                <a:ea typeface="Calibri"/>
                <a:cs typeface="B Nazanin"/>
              </a:rPr>
              <a:t>برای افزایش </a:t>
            </a:r>
            <a:r>
              <a:rPr lang="ar-SA" sz="2400" kern="100" dirty="0">
                <a:solidFill>
                  <a:srgbClr val="FF0000"/>
                </a:solidFill>
                <a:latin typeface="Calibri"/>
                <a:ea typeface="Calibri"/>
                <a:cs typeface="B Nazanin"/>
              </a:rPr>
              <a:t>دریافت انرژی و پروت</a:t>
            </a:r>
            <a:r>
              <a:rPr lang="fa-IR" sz="2400" kern="100" dirty="0">
                <a:solidFill>
                  <a:srgbClr val="FF0000"/>
                </a:solidFill>
                <a:latin typeface="Calibri"/>
                <a:ea typeface="Calibri"/>
                <a:cs typeface="B Nazanin"/>
              </a:rPr>
              <a:t>ئ</a:t>
            </a:r>
            <a:r>
              <a:rPr lang="ar-SA" sz="2400" kern="100" dirty="0">
                <a:solidFill>
                  <a:srgbClr val="FF0000"/>
                </a:solidFill>
                <a:latin typeface="Calibri"/>
                <a:ea typeface="Calibri"/>
                <a:cs typeface="B Nazanin"/>
              </a:rPr>
              <a:t>ین در سالمندان</a:t>
            </a:r>
            <a:endParaRPr lang="en-US" sz="2400" kern="100" dirty="0">
              <a:solidFill>
                <a:srgbClr val="FF0000"/>
              </a:solidFill>
              <a:latin typeface="Calibri"/>
              <a:ea typeface="Calibri"/>
              <a:cs typeface="Arial"/>
            </a:endParaRPr>
          </a:p>
          <a:p>
            <a:pPr algn="r" rtl="1">
              <a:lnSpc>
                <a:spcPct val="107000"/>
              </a:lnSpc>
              <a:spcAft>
                <a:spcPts val="800"/>
              </a:spcAft>
            </a:pPr>
            <a:r>
              <a:rPr lang="ar-SA" sz="1600" kern="100" dirty="0">
                <a:latin typeface="Calibri"/>
                <a:ea typeface="Calibri"/>
                <a:cs typeface="Arial"/>
              </a:rPr>
              <a:t>•</a:t>
            </a:r>
            <a:r>
              <a:rPr lang="ar-SA" sz="1600" kern="100" dirty="0">
                <a:latin typeface="Calibri"/>
                <a:ea typeface="Calibri"/>
                <a:cs typeface="B Nazanin"/>
              </a:rPr>
              <a:t> </a:t>
            </a:r>
            <a:r>
              <a:rPr lang="ar-SA" sz="2000" kern="100" dirty="0">
                <a:latin typeface="Calibri"/>
                <a:ea typeface="Calibri"/>
                <a:cs typeface="B Nazanin"/>
              </a:rPr>
              <a:t>می</a:t>
            </a:r>
            <a:r>
              <a:rPr lang="fa-IR" sz="2000" kern="100" dirty="0">
                <a:latin typeface="Calibri"/>
                <a:ea typeface="Calibri"/>
                <a:cs typeface="B Nazanin"/>
              </a:rPr>
              <a:t> </a:t>
            </a:r>
            <a:r>
              <a:rPr lang="ar-SA" sz="2000" kern="100" dirty="0">
                <a:latin typeface="Calibri"/>
                <a:ea typeface="Calibri"/>
                <a:cs typeface="B Nazanin"/>
              </a:rPr>
              <a:t>توان </a:t>
            </a:r>
            <a:r>
              <a:rPr lang="ar-SA" sz="2000" kern="100" dirty="0">
                <a:solidFill>
                  <a:srgbClr val="00B050"/>
                </a:solidFill>
                <a:latin typeface="Calibri"/>
                <a:ea typeface="Calibri"/>
                <a:cs typeface="B Zar" pitchFamily="2" charset="-78"/>
              </a:rPr>
              <a:t>کمی پودر شیرخشک یا پودر مکملهای غذایی </a:t>
            </a:r>
            <a:r>
              <a:rPr lang="ar-SA" sz="2000" kern="100" dirty="0">
                <a:latin typeface="Calibri"/>
                <a:ea typeface="Calibri"/>
                <a:cs typeface="B Zar" pitchFamily="2" charset="-78"/>
              </a:rPr>
              <a:t>به غذاهایی مانند شیر، ماست، سوپ یا فرنی اضافه کرد.</a:t>
            </a:r>
            <a:endParaRPr lang="en-US" sz="2000" kern="100" dirty="0">
              <a:latin typeface="Calibri"/>
              <a:ea typeface="Calibri"/>
              <a:cs typeface="B Zar" pitchFamily="2" charset="-78"/>
            </a:endParaRPr>
          </a:p>
          <a:p>
            <a:pPr algn="r" rtl="1">
              <a:lnSpc>
                <a:spcPct val="107000"/>
              </a:lnSpc>
              <a:spcAft>
                <a:spcPts val="800"/>
              </a:spcAft>
            </a:pPr>
            <a:r>
              <a:rPr lang="ar-SA" sz="2000" kern="100" dirty="0">
                <a:solidFill>
                  <a:prstClr val="black"/>
                </a:solidFill>
                <a:latin typeface="Calibri"/>
                <a:ea typeface="Calibri"/>
                <a:cs typeface="B Zar" pitchFamily="2" charset="-78"/>
              </a:rPr>
              <a:t>• </a:t>
            </a:r>
            <a:r>
              <a:rPr lang="ar-SA" sz="2000" kern="100" dirty="0">
                <a:solidFill>
                  <a:srgbClr val="00B050"/>
                </a:solidFill>
                <a:latin typeface="Calibri"/>
                <a:ea typeface="Calibri"/>
                <a:cs typeface="B Zar" pitchFamily="2" charset="-78"/>
              </a:rPr>
              <a:t>تخم مرغ آب پزدر </a:t>
            </a:r>
            <a:r>
              <a:rPr lang="ar-SA" sz="2000" kern="100" dirty="0">
                <a:latin typeface="Calibri"/>
                <a:ea typeface="Calibri"/>
                <a:cs typeface="B Zar" pitchFamily="2" charset="-78"/>
              </a:rPr>
              <a:t>صبحانه یا میان وعده و يا همراه با غذا هایی همچون عدس پلویا رشته پلو میل شود.</a:t>
            </a:r>
            <a:endParaRPr lang="en-US" sz="2000" kern="100" dirty="0">
              <a:latin typeface="Calibri"/>
              <a:ea typeface="Calibri"/>
              <a:cs typeface="B Zar" pitchFamily="2" charset="-78"/>
            </a:endParaRPr>
          </a:p>
          <a:p>
            <a:pPr algn="r" rtl="1">
              <a:lnSpc>
                <a:spcPct val="107000"/>
              </a:lnSpc>
              <a:spcAft>
                <a:spcPts val="800"/>
              </a:spcAft>
            </a:pPr>
            <a:r>
              <a:rPr lang="ar-SA" sz="2000" kern="100" dirty="0">
                <a:latin typeface="Calibri"/>
                <a:ea typeface="Calibri"/>
                <a:cs typeface="B Zar" pitchFamily="2" charset="-78"/>
              </a:rPr>
              <a:t>• درسالمندان مبتلا به دیابت، فشارخون بالا، بیماریهای قلبی و کلسترول بالا، بیش از ٣ عدد زرده تخم مرغ در هفته مصرف نشود</a:t>
            </a:r>
            <a:endParaRPr lang="en-US" sz="2000" kern="100" dirty="0">
              <a:latin typeface="Calibri"/>
              <a:ea typeface="Calibri"/>
              <a:cs typeface="B Zar" pitchFamily="2" charset="-78"/>
            </a:endParaRPr>
          </a:p>
          <a:p>
            <a:pPr algn="r" rtl="1">
              <a:lnSpc>
                <a:spcPct val="107000"/>
              </a:lnSpc>
              <a:spcAft>
                <a:spcPts val="800"/>
              </a:spcAft>
            </a:pPr>
            <a:r>
              <a:rPr lang="ar-SA" sz="2000" kern="100" dirty="0">
                <a:latin typeface="Calibri"/>
                <a:ea typeface="Calibri"/>
                <a:cs typeface="B Zar" pitchFamily="2" charset="-78"/>
              </a:rPr>
              <a:t>ولی برای سالمندان سالم مصرف یک تخم مرغ کامل درروز بلامانع است. در مصرف سفیده تخم مرغ دراین بیماران محدودیت</a:t>
            </a:r>
            <a:endParaRPr lang="en-US" sz="2000" kern="100" dirty="0">
              <a:latin typeface="Calibri"/>
              <a:ea typeface="Calibri"/>
              <a:cs typeface="B Zar" pitchFamily="2" charset="-78"/>
            </a:endParaRPr>
          </a:p>
          <a:p>
            <a:pPr algn="r" rtl="1">
              <a:lnSpc>
                <a:spcPct val="107000"/>
              </a:lnSpc>
              <a:spcAft>
                <a:spcPts val="800"/>
              </a:spcAft>
            </a:pPr>
            <a:r>
              <a:rPr lang="ar-SA" sz="2000" kern="100" dirty="0">
                <a:latin typeface="Calibri"/>
                <a:ea typeface="Calibri"/>
                <a:cs typeface="B Zar" pitchFamily="2" charset="-78"/>
              </a:rPr>
              <a:t>وجود ندارد و میتوانند یک سفیده کامل تخم مرغ که حاوی پروتئین کاملی است، در هرروز مصرف نمایند.</a:t>
            </a:r>
            <a:endParaRPr lang="en-US" sz="2000" kern="100" dirty="0">
              <a:latin typeface="Calibri"/>
              <a:ea typeface="Calibri"/>
              <a:cs typeface="B Zar" pitchFamily="2" charset="-78"/>
            </a:endParaRPr>
          </a:p>
          <a:p>
            <a:pPr algn="r" rtl="1">
              <a:lnSpc>
                <a:spcPct val="107000"/>
              </a:lnSpc>
              <a:spcAft>
                <a:spcPts val="800"/>
              </a:spcAft>
            </a:pPr>
            <a:r>
              <a:rPr lang="ar-SA" sz="2000" kern="100" dirty="0">
                <a:solidFill>
                  <a:prstClr val="black"/>
                </a:solidFill>
                <a:latin typeface="Calibri"/>
                <a:ea typeface="Calibri"/>
                <a:cs typeface="B Zar" pitchFamily="2" charset="-78"/>
              </a:rPr>
              <a:t>•</a:t>
            </a:r>
            <a:r>
              <a:rPr lang="ar-SA" sz="2000" kern="100" dirty="0">
                <a:latin typeface="Calibri"/>
                <a:ea typeface="Calibri"/>
                <a:cs typeface="B Zar" pitchFamily="2" charset="-78"/>
              </a:rPr>
              <a:t> </a:t>
            </a:r>
            <a:r>
              <a:rPr lang="ar-SA" sz="2000" kern="100" dirty="0">
                <a:solidFill>
                  <a:srgbClr val="00B050"/>
                </a:solidFill>
                <a:latin typeface="Calibri"/>
                <a:ea typeface="Calibri"/>
                <a:cs typeface="B Zar" pitchFamily="2" charset="-78"/>
              </a:rPr>
              <a:t>انواع مغزها </a:t>
            </a:r>
            <a:r>
              <a:rPr lang="ar-SA" sz="2000" kern="100" dirty="0">
                <a:latin typeface="Calibri"/>
                <a:ea typeface="Calibri"/>
                <a:cs typeface="B Zar" pitchFamily="2" charset="-78"/>
              </a:rPr>
              <a:t>(كردو، پسته، بادام و .. ٠) بصورت پودر شده بطور ساده یا همراه مواد غذایی بعنوان میان وعده میل شود.</a:t>
            </a:r>
            <a:endParaRPr lang="en-US" sz="2000" kern="100" dirty="0">
              <a:latin typeface="Calibri"/>
              <a:ea typeface="Calibri"/>
              <a:cs typeface="B Zar" pitchFamily="2" charset="-78"/>
            </a:endParaRPr>
          </a:p>
          <a:p>
            <a:pPr algn="r" rtl="1">
              <a:lnSpc>
                <a:spcPct val="107000"/>
              </a:lnSpc>
              <a:spcAft>
                <a:spcPts val="800"/>
              </a:spcAft>
            </a:pPr>
            <a:r>
              <a:rPr lang="ar-SA" sz="2000" kern="100" dirty="0">
                <a:solidFill>
                  <a:prstClr val="black"/>
                </a:solidFill>
                <a:latin typeface="Calibri"/>
                <a:ea typeface="Calibri"/>
                <a:cs typeface="B Zar" pitchFamily="2" charset="-78"/>
              </a:rPr>
              <a:t>•</a:t>
            </a:r>
            <a:r>
              <a:rPr lang="ar-SA" sz="2000" kern="100" dirty="0">
                <a:latin typeface="Calibri"/>
                <a:ea typeface="Calibri"/>
                <a:cs typeface="B Zar" pitchFamily="2" charset="-78"/>
              </a:rPr>
              <a:t> </a:t>
            </a:r>
            <a:r>
              <a:rPr lang="ar-SA" sz="2000" kern="100" dirty="0">
                <a:solidFill>
                  <a:srgbClr val="00B050"/>
                </a:solidFill>
                <a:latin typeface="Calibri"/>
                <a:ea typeface="Calibri"/>
                <a:cs typeface="B Zar" pitchFamily="2" charset="-78"/>
              </a:rPr>
              <a:t>ازانواع حبوبات </a:t>
            </a:r>
            <a:r>
              <a:rPr lang="fa-IR" sz="2000" kern="100" dirty="0">
                <a:latin typeface="Calibri"/>
                <a:ea typeface="Calibri"/>
                <a:cs typeface="B Zar" pitchFamily="2" charset="-78"/>
              </a:rPr>
              <a:t>به </a:t>
            </a:r>
            <a:r>
              <a:rPr lang="ar-SA" sz="2000" kern="100" dirty="0">
                <a:latin typeface="Calibri"/>
                <a:ea typeface="Calibri"/>
                <a:cs typeface="B Zar" pitchFamily="2" charset="-78"/>
              </a:rPr>
              <a:t> اشکال مختلف ازجمله در خورش ها،آش ها، آبگوشت و خوراکها مانند خوراک عدسی ولوبیا وغیره استفاده شود.</a:t>
            </a:r>
            <a:endParaRPr lang="en-US" sz="2000" kern="100" dirty="0">
              <a:latin typeface="Calibri"/>
              <a:ea typeface="Calibri"/>
              <a:cs typeface="B Zar" pitchFamily="2" charset="-78"/>
            </a:endParaRPr>
          </a:p>
          <a:p>
            <a:pPr algn="r" rtl="1">
              <a:lnSpc>
                <a:spcPct val="107000"/>
              </a:lnSpc>
              <a:spcAft>
                <a:spcPts val="800"/>
              </a:spcAft>
            </a:pPr>
            <a:r>
              <a:rPr lang="ar-SA" sz="2000" kern="100" dirty="0">
                <a:latin typeface="Calibri"/>
                <a:ea typeface="Calibri"/>
                <a:cs typeface="B Zar" pitchFamily="2" charset="-78"/>
              </a:rPr>
              <a:t>• </a:t>
            </a:r>
            <a:r>
              <a:rPr lang="ar-SA" sz="2000" kern="100" dirty="0">
                <a:solidFill>
                  <a:srgbClr val="00B050"/>
                </a:solidFill>
                <a:latin typeface="Calibri"/>
                <a:ea typeface="Calibri"/>
                <a:cs typeface="B Zar" pitchFamily="2" charset="-78"/>
              </a:rPr>
              <a:t>از گروە نان و غلات </a:t>
            </a:r>
            <a:r>
              <a:rPr lang="ar-SA" sz="2000" kern="100" dirty="0">
                <a:latin typeface="Calibri"/>
                <a:ea typeface="Calibri"/>
                <a:cs typeface="B Zar" pitchFamily="2" charset="-78"/>
              </a:rPr>
              <a:t>مانند نان، برنج، انواع رشته، بلغور جو و گندم به مقدار بیشتراستفاده شود. سالمندان لاغرمی توانند روزانه تا١١</a:t>
            </a:r>
            <a:r>
              <a:rPr lang="fa-IR" sz="2000" kern="100" dirty="0">
                <a:latin typeface="Calibri"/>
                <a:ea typeface="Calibri"/>
                <a:cs typeface="B Zar" pitchFamily="2" charset="-78"/>
              </a:rPr>
              <a:t> </a:t>
            </a:r>
            <a:r>
              <a:rPr lang="ar-SA" sz="2000" kern="100" dirty="0">
                <a:latin typeface="Calibri"/>
                <a:ea typeface="Calibri"/>
                <a:cs typeface="B Zar" pitchFamily="2" charset="-78"/>
              </a:rPr>
              <a:t>سهم ازمواد این گروه مصرف کنند. به طور مثال می توانند ازنان همراه سایرمواد غذایی مانند برنج، کوکو، تخم مرغ، خوراک لوبیا،</a:t>
            </a:r>
            <a:r>
              <a:rPr lang="fa-IR" sz="2000" kern="100" dirty="0">
                <a:latin typeface="Calibri"/>
                <a:ea typeface="Calibri"/>
                <a:cs typeface="B Zar" pitchFamily="2" charset="-78"/>
              </a:rPr>
              <a:t> </a:t>
            </a:r>
            <a:r>
              <a:rPr lang="ar-SA" sz="2000" kern="100" dirty="0">
                <a:latin typeface="Calibri"/>
                <a:ea typeface="Calibri"/>
                <a:cs typeface="B Zar" pitchFamily="2" charset="-78"/>
              </a:rPr>
              <a:t>عدسی و ... استفاده کنند.</a:t>
            </a:r>
            <a:endParaRPr lang="en-US" sz="2000" kern="100" dirty="0">
              <a:latin typeface="Calibri"/>
              <a:ea typeface="Calibri"/>
              <a:cs typeface="B Zar" pitchFamily="2" charset="-78"/>
            </a:endParaRPr>
          </a:p>
          <a:p>
            <a:pPr algn="r" rtl="1">
              <a:lnSpc>
                <a:spcPct val="107000"/>
              </a:lnSpc>
              <a:spcAft>
                <a:spcPts val="800"/>
              </a:spcAft>
            </a:pPr>
            <a:r>
              <a:rPr lang="ar-SA" sz="2000" kern="100" dirty="0">
                <a:latin typeface="Calibri"/>
                <a:ea typeface="Calibri"/>
                <a:cs typeface="B Zar" pitchFamily="2" charset="-78"/>
              </a:rPr>
              <a:t>•</a:t>
            </a:r>
            <a:r>
              <a:rPr lang="ar-SA" sz="2000" kern="100" dirty="0">
                <a:solidFill>
                  <a:srgbClr val="00B050"/>
                </a:solidFill>
                <a:latin typeface="Calibri"/>
                <a:ea typeface="Calibri"/>
                <a:cs typeface="B Zar" pitchFamily="2" charset="-78"/>
              </a:rPr>
              <a:t>ازسیب زمینی آب پزدر </a:t>
            </a:r>
            <a:r>
              <a:rPr lang="ar-SA" sz="2000" kern="100" dirty="0">
                <a:latin typeface="Calibri"/>
                <a:ea typeface="Calibri"/>
                <a:cs typeface="B Zar" pitchFamily="2" charset="-78"/>
              </a:rPr>
              <a:t>انواع غذاها ویا در میان وعده</a:t>
            </a:r>
            <a:r>
              <a:rPr lang="fa-IR" sz="2000" kern="100" dirty="0">
                <a:latin typeface="Calibri"/>
                <a:ea typeface="Calibri"/>
                <a:cs typeface="B Zar" pitchFamily="2" charset="-78"/>
              </a:rPr>
              <a:t> </a:t>
            </a:r>
            <a:r>
              <a:rPr lang="ar-SA" sz="2000" kern="100" dirty="0">
                <a:latin typeface="Calibri"/>
                <a:ea typeface="Calibri"/>
                <a:cs typeface="B Zar" pitchFamily="2" charset="-78"/>
              </a:rPr>
              <a:t>ها استفاده كنند.</a:t>
            </a:r>
            <a:endParaRPr lang="en-US" sz="2000" kern="100" dirty="0">
              <a:latin typeface="Calibri"/>
              <a:ea typeface="Calibri"/>
              <a:cs typeface="B Zar" pitchFamily="2" charset="-78"/>
            </a:endParaRPr>
          </a:p>
          <a:p>
            <a:pPr algn="r" rtl="1">
              <a:lnSpc>
                <a:spcPct val="107000"/>
              </a:lnSpc>
              <a:spcAft>
                <a:spcPts val="800"/>
              </a:spcAft>
            </a:pPr>
            <a:r>
              <a:rPr lang="ar-SA" sz="2000" kern="100" dirty="0">
                <a:latin typeface="Calibri"/>
                <a:ea typeface="Calibri"/>
                <a:cs typeface="B Zar" pitchFamily="2" charset="-78"/>
              </a:rPr>
              <a:t>•</a:t>
            </a:r>
            <a:r>
              <a:rPr lang="ar-SA" sz="2000" kern="100" dirty="0">
                <a:solidFill>
                  <a:srgbClr val="00B050"/>
                </a:solidFill>
                <a:latin typeface="Calibri"/>
                <a:ea typeface="Calibri"/>
                <a:cs typeface="B Zar" pitchFamily="2" charset="-78"/>
              </a:rPr>
              <a:t>حداقل دو میان وعده </a:t>
            </a:r>
            <a:r>
              <a:rPr lang="ar-SA" sz="2000" kern="100" dirty="0">
                <a:latin typeface="Calibri"/>
                <a:ea typeface="Calibri"/>
                <a:cs typeface="B Zar" pitchFamily="2" charset="-78"/>
              </a:rPr>
              <a:t>شامل نان وپنیر، نان و سیب زمینی، نان و تخم مرغ، نان و خرما، نان روغنی، نان شیرمال همراه بایک لیوان</a:t>
            </a:r>
            <a:r>
              <a:rPr lang="fa-IR" sz="2000" kern="100" dirty="0">
                <a:latin typeface="Calibri"/>
                <a:ea typeface="Calibri"/>
                <a:cs typeface="B Zar" pitchFamily="2" charset="-78"/>
              </a:rPr>
              <a:t> </a:t>
            </a:r>
            <a:r>
              <a:rPr lang="ar-SA" sz="2000" kern="100" dirty="0">
                <a:latin typeface="Calibri"/>
                <a:ea typeface="Calibri"/>
                <a:cs typeface="B Zar" pitchFamily="2" charset="-78"/>
              </a:rPr>
              <a:t>شیروانواع میوه در فواصل وعدههای اصلی غذایی استفاده کنند.</a:t>
            </a:r>
            <a:endParaRPr lang="en-US" sz="2000" kern="100" dirty="0">
              <a:latin typeface="Calibri"/>
              <a:ea typeface="Calibri"/>
              <a:cs typeface="B Zar" pitchFamily="2" charset="-78"/>
            </a:endParaRPr>
          </a:p>
          <a:p>
            <a:pPr algn="r" rtl="1">
              <a:lnSpc>
                <a:spcPct val="107000"/>
              </a:lnSpc>
              <a:spcAft>
                <a:spcPts val="800"/>
              </a:spcAft>
            </a:pPr>
            <a:r>
              <a:rPr lang="ar-SA" sz="2000" kern="100" dirty="0">
                <a:latin typeface="Calibri"/>
                <a:ea typeface="Calibri"/>
                <a:cs typeface="B Zar" pitchFamily="2" charset="-78"/>
              </a:rPr>
              <a:t>•</a:t>
            </a:r>
            <a:r>
              <a:rPr lang="ar-SA" sz="2000" kern="100" dirty="0">
                <a:solidFill>
                  <a:srgbClr val="00B050"/>
                </a:solidFill>
                <a:latin typeface="Calibri"/>
                <a:ea typeface="Calibri"/>
                <a:cs typeface="B Zar" pitchFamily="2" charset="-78"/>
              </a:rPr>
              <a:t>روغن زیتون </a:t>
            </a:r>
            <a:r>
              <a:rPr lang="ar-SA" sz="2000" kern="100" dirty="0">
                <a:latin typeface="Calibri"/>
                <a:ea typeface="Calibri"/>
                <a:cs typeface="B Zar" pitchFamily="2" charset="-78"/>
              </a:rPr>
              <a:t>داخل سالاد اضافه کنند.</a:t>
            </a:r>
            <a:endParaRPr lang="en-US" sz="2000" kern="100" dirty="0">
              <a:latin typeface="Calibri"/>
              <a:ea typeface="Calibri"/>
              <a:cs typeface="B Zar" pitchFamily="2" charset="-78"/>
            </a:endParaRPr>
          </a:p>
          <a:p>
            <a:pPr algn="r" rtl="1">
              <a:lnSpc>
                <a:spcPct val="107000"/>
              </a:lnSpc>
              <a:spcAft>
                <a:spcPts val="800"/>
              </a:spcAft>
            </a:pPr>
            <a:r>
              <a:rPr lang="ar-SA" sz="2000" kern="100" dirty="0">
                <a:latin typeface="Calibri"/>
                <a:ea typeface="Calibri"/>
                <a:cs typeface="B Zar" pitchFamily="2" charset="-78"/>
              </a:rPr>
              <a:t>•</a:t>
            </a:r>
            <a:r>
              <a:rPr lang="ar-SA" sz="2000" kern="100" dirty="0">
                <a:solidFill>
                  <a:srgbClr val="00B050"/>
                </a:solidFill>
                <a:latin typeface="Calibri"/>
                <a:ea typeface="Calibri"/>
                <a:cs typeface="B Zar" pitchFamily="2" charset="-78"/>
              </a:rPr>
              <a:t>ازگروە لبنیات شامل </a:t>
            </a:r>
            <a:r>
              <a:rPr lang="ar-SA" sz="2000" kern="100" dirty="0">
                <a:latin typeface="Calibri"/>
                <a:ea typeface="Calibri"/>
                <a:cs typeface="B Zar" pitchFamily="2" charset="-78"/>
              </a:rPr>
              <a:t>شیر، ماست، پنیرو بستنی کم خامه بعنوان میان وعدە به اشكال مختلف (بیسكویت و شیر،نان وماست،نان و</a:t>
            </a:r>
            <a:r>
              <a:rPr lang="fa-IR" sz="2000" kern="100" dirty="0">
                <a:latin typeface="Calibri"/>
                <a:ea typeface="Calibri"/>
                <a:cs typeface="B Zar" pitchFamily="2" charset="-78"/>
              </a:rPr>
              <a:t> </a:t>
            </a:r>
            <a:r>
              <a:rPr lang="ar-SA" sz="2000" kern="100" dirty="0">
                <a:latin typeface="Calibri"/>
                <a:ea typeface="Calibri"/>
                <a:cs typeface="B Zar" pitchFamily="2" charset="-78"/>
              </a:rPr>
              <a:t>پنیر، شیربرنج، فرنی و .. ٠) استفاده شود. در صورت عدم تحمل شیر حتماً روزانه حداقل دو لیوان ماست مصرف شود. </a:t>
            </a:r>
            <a:r>
              <a:rPr lang="ar-SA" sz="2000" kern="100" dirty="0">
                <a:solidFill>
                  <a:srgbClr val="00B050"/>
                </a:solidFill>
                <a:latin typeface="Calibri"/>
                <a:ea typeface="Calibri"/>
                <a:cs typeface="B Zar" pitchFamily="2" charset="-78"/>
              </a:rPr>
              <a:t>سالمندان لاغر</a:t>
            </a:r>
            <a:r>
              <a:rPr lang="fa-IR" sz="2000" kern="100" dirty="0">
                <a:solidFill>
                  <a:srgbClr val="00B050"/>
                </a:solidFill>
                <a:latin typeface="Calibri"/>
                <a:ea typeface="Calibri"/>
                <a:cs typeface="B Zar" pitchFamily="2" charset="-78"/>
              </a:rPr>
              <a:t> </a:t>
            </a:r>
            <a:r>
              <a:rPr lang="ar-SA" sz="2000" dirty="0">
                <a:solidFill>
                  <a:srgbClr val="00B050"/>
                </a:solidFill>
                <a:latin typeface="Calibri"/>
                <a:ea typeface="Calibri"/>
                <a:cs typeface="B Zar" pitchFamily="2" charset="-78"/>
              </a:rPr>
              <a:t>می توانند روزانه ٣ تا </a:t>
            </a:r>
            <a:r>
              <a:rPr lang="fa-IR" sz="2000" dirty="0">
                <a:solidFill>
                  <a:srgbClr val="00B050"/>
                </a:solidFill>
                <a:latin typeface="Calibri"/>
                <a:ea typeface="Calibri"/>
                <a:cs typeface="B Zar" pitchFamily="2" charset="-78"/>
              </a:rPr>
              <a:t>۴</a:t>
            </a:r>
            <a:r>
              <a:rPr lang="ar-SA" sz="2000" dirty="0">
                <a:solidFill>
                  <a:srgbClr val="00B050"/>
                </a:solidFill>
                <a:latin typeface="Calibri"/>
                <a:ea typeface="Calibri"/>
                <a:cs typeface="B Zar" pitchFamily="2" charset="-78"/>
              </a:rPr>
              <a:t> سهم ازمواد </a:t>
            </a:r>
            <a:r>
              <a:rPr lang="ar-SA" sz="2000" dirty="0">
                <a:latin typeface="Calibri"/>
                <a:ea typeface="Calibri"/>
                <a:cs typeface="B Zar" pitchFamily="2" charset="-78"/>
              </a:rPr>
              <a:t>این گروه مصرف کنند</a:t>
            </a:r>
            <a:endParaRPr lang="en-US" sz="2000" dirty="0">
              <a:cs typeface="B Zar" pitchFamily="2" charset="-78"/>
            </a:endParaRPr>
          </a:p>
        </p:txBody>
      </p:sp>
    </p:spTree>
    <p:extLst>
      <p:ext uri="{BB962C8B-B14F-4D97-AF65-F5344CB8AC3E}">
        <p14:creationId xmlns:p14="http://schemas.microsoft.com/office/powerpoint/2010/main" val="10372415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E72B90-A96C-97AF-1097-7AE00F00F37D}"/>
              </a:ext>
            </a:extLst>
          </p:cNvPr>
          <p:cNvSpPr>
            <a:spLocks noGrp="1"/>
          </p:cNvSpPr>
          <p:nvPr>
            <p:ph type="title"/>
          </p:nvPr>
        </p:nvSpPr>
        <p:spPr>
          <a:xfrm>
            <a:off x="838200" y="65953"/>
            <a:ext cx="10515600" cy="1325563"/>
          </a:xfrm>
        </p:spPr>
        <p:txBody>
          <a:bodyPr/>
          <a:lstStyle/>
          <a:p>
            <a:pPr algn="ctr" rtl="1"/>
            <a:r>
              <a:rPr lang="fa-IR" dirty="0"/>
              <a:t>اصول کلی تغذیه تکمیلی</a:t>
            </a:r>
            <a:endParaRPr lang="en-US" dirty="0"/>
          </a:p>
        </p:txBody>
      </p:sp>
      <p:sp>
        <p:nvSpPr>
          <p:cNvPr id="3" name="Content Placeholder 2">
            <a:extLst>
              <a:ext uri="{FF2B5EF4-FFF2-40B4-BE49-F238E27FC236}">
                <a16:creationId xmlns:a16="http://schemas.microsoft.com/office/drawing/2014/main" id="{8F9E7E20-80FD-EAE8-DB6F-513D08D37FAD}"/>
              </a:ext>
            </a:extLst>
          </p:cNvPr>
          <p:cNvSpPr>
            <a:spLocks noGrp="1"/>
          </p:cNvSpPr>
          <p:nvPr>
            <p:ph idx="1"/>
          </p:nvPr>
        </p:nvSpPr>
        <p:spPr>
          <a:xfrm>
            <a:off x="838200" y="1391516"/>
            <a:ext cx="10515600" cy="4351338"/>
          </a:xfrm>
        </p:spPr>
        <p:txBody>
          <a:bodyPr>
            <a:normAutofit/>
          </a:bodyPr>
          <a:lstStyle/>
          <a:p>
            <a:pPr algn="r" rtl="1"/>
            <a:r>
              <a:rPr lang="fa-IR" sz="2000" dirty="0">
                <a:cs typeface="B Nazanin" panose="00000400000000000000" pitchFamily="2" charset="-78"/>
              </a:rPr>
              <a:t>بر اساس توصیه انجمن گوارش، كبد و تغذیه كودكان اروپا ، اگرچه مصرف شیر پاستوریزه گاو برای كودكان زیر یک سال ممنوع است اما می توان از شیر گاو فقط بر اساس مقادیر توصیه شده در تهیه فرنی ، حریره بادام و شیر برنج استفاده نمود.</a:t>
            </a:r>
          </a:p>
          <a:p>
            <a:pPr algn="r" rtl="1"/>
            <a:r>
              <a:rPr lang="fa-IR" sz="2000" dirty="0">
                <a:cs typeface="B Nazanin" panose="00000400000000000000" pitchFamily="2" charset="-78"/>
              </a:rPr>
              <a:t>پس از غلات میتوان گوشت </a:t>
            </a:r>
            <a:r>
              <a:rPr lang="en-US" sz="2000" dirty="0">
                <a:cs typeface="B Nazanin" panose="00000400000000000000" pitchFamily="2" charset="-78"/>
              </a:rPr>
              <a:t>)</a:t>
            </a:r>
            <a:r>
              <a:rPr lang="fa-IR" sz="2000" dirty="0">
                <a:cs typeface="B Nazanin" panose="00000400000000000000" pitchFamily="2" charset="-78"/>
              </a:rPr>
              <a:t>گوسفند و مرغ</a:t>
            </a:r>
            <a:r>
              <a:rPr lang="en-US" sz="2000" dirty="0">
                <a:cs typeface="B Nazanin" panose="00000400000000000000" pitchFamily="2" charset="-78"/>
              </a:rPr>
              <a:t>(</a:t>
            </a:r>
            <a:r>
              <a:rPr lang="fa-IR" sz="2000" dirty="0">
                <a:cs typeface="B Nazanin" panose="00000400000000000000" pitchFamily="2" charset="-78"/>
              </a:rPr>
              <a:t>، سبزی و میوه را در غذای شیرخوار گنجاند. گوشت ها ، سبزی ها و میوه ها را می توان به شکل پوره )بدون نمک یا شکر ( به شیرخوارداد.</a:t>
            </a:r>
          </a:p>
          <a:p>
            <a:pPr algn="r" rtl="1"/>
            <a:r>
              <a:rPr lang="fa-IR" sz="2000" dirty="0">
                <a:cs typeface="B Nazanin" panose="00000400000000000000" pitchFamily="2" charset="-78"/>
              </a:rPr>
              <a:t>بعد از تحمل غذاهای یک جزئی یا حداقل اجزا مانند فرنی ، پوره گوشت ، پوره سبزی ها و میوه ها می توان تركیبی از دو یا چند ماده غذایی مانند سبزی ، میوه ، گوشت و غلات را به شکل پوره های تركیبی ، سوپ ، حلیم یا آش به شیرخوار داد.</a:t>
            </a:r>
          </a:p>
          <a:p>
            <a:pPr algn="r" rtl="1"/>
            <a:r>
              <a:rPr lang="fa-IR" sz="2000" dirty="0">
                <a:cs typeface="B Nazanin" panose="00000400000000000000" pitchFamily="2" charset="-78"/>
              </a:rPr>
              <a:t>از 9 ماهگی غذاهای انگشتی مانند تکه</a:t>
            </a:r>
            <a:r>
              <a:rPr lang="en-US" sz="2000" dirty="0">
                <a:cs typeface="B Nazanin" panose="00000400000000000000" pitchFamily="2" charset="-78"/>
              </a:rPr>
              <a:t> </a:t>
            </a:r>
            <a:r>
              <a:rPr lang="fa-IR" sz="2000" dirty="0">
                <a:cs typeface="B Nazanin" panose="00000400000000000000" pitchFamily="2" charset="-78"/>
              </a:rPr>
              <a:t>های كوچک میوه های نرم و كامل رسیده و سبزی های پخته مانند موز، گلابی، هلو، هویج، سیب زمینی، ماكارونی پخته شده، نان، پنیر، تکه های كوچک گوشت پخته شده و ریز ریز شده یا چرخ كرده بدون چربی یا كوفته قلقلی كاملً پخته شده یا با پشت قاشق له شده به شیرخوار معرفی می شود</a:t>
            </a:r>
            <a:endParaRPr lang="en-US" sz="2000" dirty="0">
              <a:cs typeface="B Nazanin" panose="00000400000000000000" pitchFamily="2" charset="-78"/>
            </a:endParaRPr>
          </a:p>
        </p:txBody>
      </p:sp>
    </p:spTree>
    <p:extLst>
      <p:ext uri="{BB962C8B-B14F-4D97-AF65-F5344CB8AC3E}">
        <p14:creationId xmlns:p14="http://schemas.microsoft.com/office/powerpoint/2010/main" val="20581747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686C1F-B595-4FC6-F508-148F87723D7E}"/>
              </a:ext>
            </a:extLst>
          </p:cNvPr>
          <p:cNvSpPr>
            <a:spLocks noGrp="1"/>
          </p:cNvSpPr>
          <p:nvPr>
            <p:ph type="title"/>
          </p:nvPr>
        </p:nvSpPr>
        <p:spPr/>
        <p:txBody>
          <a:bodyPr>
            <a:normAutofit/>
          </a:bodyPr>
          <a:lstStyle/>
          <a:p>
            <a:pPr algn="r" rtl="1"/>
            <a:r>
              <a:rPr lang="fa-IR" sz="3200" dirty="0"/>
              <a:t>برخی از مواد غذایی نامناسب یا ممنوع برای تغذیه کودکان زیر یك سال</a:t>
            </a:r>
            <a:endParaRPr lang="en-US" sz="3200" dirty="0"/>
          </a:p>
        </p:txBody>
      </p:sp>
      <p:sp>
        <p:nvSpPr>
          <p:cNvPr id="3" name="Content Placeholder 2">
            <a:extLst>
              <a:ext uri="{FF2B5EF4-FFF2-40B4-BE49-F238E27FC236}">
                <a16:creationId xmlns:a16="http://schemas.microsoft.com/office/drawing/2014/main" id="{12C43860-35D5-6768-F779-0CE41AD76794}"/>
              </a:ext>
            </a:extLst>
          </p:cNvPr>
          <p:cNvSpPr>
            <a:spLocks noGrp="1"/>
          </p:cNvSpPr>
          <p:nvPr>
            <p:ph idx="1"/>
          </p:nvPr>
        </p:nvSpPr>
        <p:spPr/>
        <p:txBody>
          <a:bodyPr/>
          <a:lstStyle/>
          <a:p>
            <a:pPr algn="r" rtl="1"/>
            <a:r>
              <a:rPr lang="fa-IR" sz="2400" dirty="0"/>
              <a:t>تا حد امکان از دادن آب میوه طبیعی به شیرخوار زیر یک سال خوداری شود </a:t>
            </a:r>
          </a:p>
          <a:p>
            <a:pPr algn="r" rtl="1"/>
            <a:r>
              <a:rPr lang="fa-IR" sz="2400" dirty="0"/>
              <a:t>نمک و ادویه به غذای شیرخوار اضافه نشود</a:t>
            </a:r>
          </a:p>
          <a:p>
            <a:pPr algn="r" rtl="1"/>
            <a:r>
              <a:rPr lang="fa-IR" sz="2400" dirty="0"/>
              <a:t>از دادن آدامس ، آب نبات ، تکه های بزرگ سیب، آجیل، ذرت، كشمش، هویج خام، كرفس، انگور و گیالس به دلیل احتمال خفگی به شیرخوار خودداری شود</a:t>
            </a:r>
          </a:p>
          <a:p>
            <a:pPr algn="r" rtl="1"/>
            <a:r>
              <a:rPr lang="fa-IR" sz="2400" dirty="0"/>
              <a:t>چای ، قهوه و دم كرده های گیاهی مانع جذب مواد مغذی مانند آهن می شوند</a:t>
            </a:r>
          </a:p>
          <a:p>
            <a:pPr algn="r" rtl="1"/>
            <a:endParaRPr lang="en-US" dirty="0"/>
          </a:p>
        </p:txBody>
      </p:sp>
    </p:spTree>
    <p:extLst>
      <p:ext uri="{BB962C8B-B14F-4D97-AF65-F5344CB8AC3E}">
        <p14:creationId xmlns:p14="http://schemas.microsoft.com/office/powerpoint/2010/main" val="33948348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B7C773-9128-85AA-B0D5-F0B8B2A0742B}"/>
              </a:ext>
            </a:extLst>
          </p:cNvPr>
          <p:cNvSpPr>
            <a:spLocks noGrp="1"/>
          </p:cNvSpPr>
          <p:nvPr>
            <p:ph type="title"/>
          </p:nvPr>
        </p:nvSpPr>
        <p:spPr/>
        <p:txBody>
          <a:bodyPr/>
          <a:lstStyle/>
          <a:p>
            <a:pPr algn="r" rtl="1"/>
            <a:r>
              <a:rPr lang="fa-IR" dirty="0"/>
              <a:t>روشهای مغذی کردن غذا</a:t>
            </a:r>
            <a:endParaRPr lang="en-US" dirty="0"/>
          </a:p>
        </p:txBody>
      </p:sp>
      <p:sp>
        <p:nvSpPr>
          <p:cNvPr id="3" name="Content Placeholder 2">
            <a:extLst>
              <a:ext uri="{FF2B5EF4-FFF2-40B4-BE49-F238E27FC236}">
                <a16:creationId xmlns:a16="http://schemas.microsoft.com/office/drawing/2014/main" id="{F76BAB62-8A15-9F01-2000-D2A2E6D61EA7}"/>
              </a:ext>
            </a:extLst>
          </p:cNvPr>
          <p:cNvSpPr>
            <a:spLocks noGrp="1"/>
          </p:cNvSpPr>
          <p:nvPr>
            <p:ph idx="1"/>
          </p:nvPr>
        </p:nvSpPr>
        <p:spPr/>
        <p:txBody>
          <a:bodyPr/>
          <a:lstStyle/>
          <a:p>
            <a:pPr algn="r" rtl="1"/>
            <a:r>
              <a:rPr lang="fa-IR" sz="2000" dirty="0"/>
              <a:t>اضافه كردن برخی مواد غذایی با هدف افزایش مقدارپروتئین، ویتامین ها و املاح غذا را مغذی كردن غذا می گویند.</a:t>
            </a:r>
          </a:p>
          <a:p>
            <a:pPr algn="r" rtl="1"/>
            <a:r>
              <a:rPr lang="fa-IR" sz="2000" dirty="0"/>
              <a:t>پودر جوانه غلات و حبوبات را به برخی غذاها (به ویژه سوپ، فرنی و كته)اضافه نمود</a:t>
            </a:r>
          </a:p>
          <a:p>
            <a:pPr algn="r" rtl="1"/>
            <a:r>
              <a:rPr lang="fa-IR" sz="2000" dirty="0"/>
              <a:t>از انواع حبوبات مانند عدس و ماش كه كامل پخته شده اند می توان به شیرخوارداد.</a:t>
            </a:r>
          </a:p>
          <a:p>
            <a:pPr algn="r" rtl="1"/>
            <a:r>
              <a:rPr lang="fa-IR" sz="2000" dirty="0"/>
              <a:t>تخم مرغ آب پز را می توان داخل سوپ و یا ماكارونی پس از طبخ رنده كرد.</a:t>
            </a:r>
          </a:p>
          <a:p>
            <a:pPr algn="r" rtl="1"/>
            <a:r>
              <a:rPr lang="fa-IR" sz="2000" dirty="0"/>
              <a:t>میوه ها و سبزی ها از جمله مواد غنی از ویتامین و املاح به شمار می روند. </a:t>
            </a:r>
          </a:p>
          <a:p>
            <a:pPr algn="r" rtl="1"/>
            <a:endParaRPr lang="en-US" dirty="0"/>
          </a:p>
        </p:txBody>
      </p:sp>
    </p:spTree>
    <p:extLst>
      <p:ext uri="{BB962C8B-B14F-4D97-AF65-F5344CB8AC3E}">
        <p14:creationId xmlns:p14="http://schemas.microsoft.com/office/powerpoint/2010/main" val="36911680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471A30-49E3-494E-8062-5CBC0BEE1098}"/>
              </a:ext>
            </a:extLst>
          </p:cNvPr>
          <p:cNvSpPr>
            <a:spLocks noGrp="1"/>
          </p:cNvSpPr>
          <p:nvPr>
            <p:ph type="title"/>
          </p:nvPr>
        </p:nvSpPr>
        <p:spPr/>
        <p:txBody>
          <a:bodyPr/>
          <a:lstStyle/>
          <a:p>
            <a:pPr algn="r" rtl="1"/>
            <a:r>
              <a:rPr lang="fa-IR" dirty="0"/>
              <a:t>روشهای مقوی کردن غذا </a:t>
            </a:r>
            <a:endParaRPr lang="en-US" dirty="0"/>
          </a:p>
        </p:txBody>
      </p:sp>
      <p:sp>
        <p:nvSpPr>
          <p:cNvPr id="3" name="Content Placeholder 2">
            <a:extLst>
              <a:ext uri="{FF2B5EF4-FFF2-40B4-BE49-F238E27FC236}">
                <a16:creationId xmlns:a16="http://schemas.microsoft.com/office/drawing/2014/main" id="{C4AE70D9-AA23-E468-857A-62C09EBD8E6C}"/>
              </a:ext>
            </a:extLst>
          </p:cNvPr>
          <p:cNvSpPr>
            <a:spLocks noGrp="1"/>
          </p:cNvSpPr>
          <p:nvPr>
            <p:ph idx="1"/>
          </p:nvPr>
        </p:nvSpPr>
        <p:spPr/>
        <p:txBody>
          <a:bodyPr/>
          <a:lstStyle/>
          <a:p>
            <a:pPr algn="r" rtl="1"/>
            <a:r>
              <a:rPr lang="fa-IR" dirty="0"/>
              <a:t>اضافه كردن برخی مواد غذایی با هدف افزایش مقدار انرژی غذا را مقوی كردن غذا می گویند.</a:t>
            </a:r>
          </a:p>
          <a:p>
            <a:pPr algn="r" rtl="1"/>
            <a:r>
              <a:rPr lang="fa-IR" dirty="0"/>
              <a:t>غذاها با آب كم پخته شوند</a:t>
            </a:r>
          </a:p>
          <a:p>
            <a:pPr algn="r" rtl="1"/>
            <a:r>
              <a:rPr lang="fa-IR" dirty="0"/>
              <a:t>در صورت امکان یک قاشق مرباخوری شیرخشک به حریره یا سوپ كودک اضافه شود. </a:t>
            </a:r>
          </a:p>
          <a:p>
            <a:pPr algn="r" rtl="1"/>
            <a:r>
              <a:rPr lang="fa-IR" dirty="0"/>
              <a:t>به غذای كودكان مقدار كمی )به اندازه یک قاشق مرباخوری( كره ،روغن زیتون یا روغن مایع اضافه شود</a:t>
            </a:r>
          </a:p>
          <a:p>
            <a:pPr algn="r" rtl="1"/>
            <a:r>
              <a:rPr lang="fa-IR" dirty="0"/>
              <a:t>انواع مغزها مانند گردو، بادام و پسته دارای انرژی و نیز پروتئین و ریزمغذی ها به میزان نسبتا خوبی هستند.</a:t>
            </a:r>
            <a:endParaRPr lang="en-US" dirty="0"/>
          </a:p>
        </p:txBody>
      </p:sp>
    </p:spTree>
    <p:extLst>
      <p:ext uri="{BB962C8B-B14F-4D97-AF65-F5344CB8AC3E}">
        <p14:creationId xmlns:p14="http://schemas.microsoft.com/office/powerpoint/2010/main" val="35682453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5F01F7-080C-514C-C425-16D3123FCC3E}"/>
              </a:ext>
            </a:extLst>
          </p:cNvPr>
          <p:cNvSpPr>
            <a:spLocks noGrp="1"/>
          </p:cNvSpPr>
          <p:nvPr>
            <p:ph type="ctrTitle"/>
          </p:nvPr>
        </p:nvSpPr>
        <p:spPr>
          <a:xfrm>
            <a:off x="943898" y="383459"/>
            <a:ext cx="10864644" cy="1917289"/>
          </a:xfrm>
          <a:solidFill>
            <a:srgbClr val="FFEBFF"/>
          </a:solidFill>
        </p:spPr>
        <p:txBody>
          <a:bodyPr>
            <a:normAutofit fontScale="90000"/>
          </a:bodyPr>
          <a:lstStyle/>
          <a:p>
            <a:pPr rtl="1"/>
            <a:br>
              <a:rPr lang="fa-IR" sz="3100" b="1" dirty="0">
                <a:solidFill>
                  <a:schemeClr val="tx1"/>
                </a:solidFill>
                <a:cs typeface="B Traffic" panose="00000400000000000000" pitchFamily="2" charset="-78"/>
              </a:rPr>
            </a:br>
            <a:br>
              <a:rPr lang="fa-IR" sz="9600" b="1" dirty="0">
                <a:solidFill>
                  <a:schemeClr val="tx1"/>
                </a:solidFill>
                <a:cs typeface="B Zar" pitchFamily="2" charset="-78"/>
              </a:rPr>
            </a:br>
            <a:r>
              <a:rPr lang="fa-IR" sz="3600" b="1" dirty="0">
                <a:cs typeface="B Titr" panose="00000700000000000000" pitchFamily="2" charset="-78"/>
              </a:rPr>
              <a:t>پیشگیری و کنترل</a:t>
            </a:r>
            <a:r>
              <a:rPr lang="en-US" sz="3600" b="1" dirty="0">
                <a:cs typeface="B Titr" panose="00000700000000000000" pitchFamily="2" charset="-78"/>
              </a:rPr>
              <a:t> </a:t>
            </a:r>
            <a:r>
              <a:rPr lang="fa-IR" sz="3600" b="1" dirty="0">
                <a:cs typeface="B Titr" panose="00000700000000000000" pitchFamily="2" charset="-78"/>
              </a:rPr>
              <a:t>اضافه وزن و چاقی در بزرگسالان</a:t>
            </a:r>
            <a:endParaRPr lang="fa-IR" sz="2700" dirty="0">
              <a:cs typeface="B Titr" panose="00000700000000000000" pitchFamily="2" charset="-78"/>
            </a:endParaRPr>
          </a:p>
        </p:txBody>
      </p:sp>
      <p:sp>
        <p:nvSpPr>
          <p:cNvPr id="3" name="Subtitle 2">
            <a:extLst>
              <a:ext uri="{FF2B5EF4-FFF2-40B4-BE49-F238E27FC236}">
                <a16:creationId xmlns:a16="http://schemas.microsoft.com/office/drawing/2014/main" id="{960491A7-EB18-B3E9-00A8-12609ED2708C}"/>
              </a:ext>
            </a:extLst>
          </p:cNvPr>
          <p:cNvSpPr>
            <a:spLocks noGrp="1"/>
          </p:cNvSpPr>
          <p:nvPr>
            <p:ph type="subTitle" idx="1"/>
          </p:nvPr>
        </p:nvSpPr>
        <p:spPr>
          <a:xfrm>
            <a:off x="2748116" y="5568437"/>
            <a:ext cx="9144000" cy="1127329"/>
          </a:xfrm>
        </p:spPr>
        <p:txBody>
          <a:bodyPr>
            <a:normAutofit/>
          </a:bodyPr>
          <a:lstStyle/>
          <a:p>
            <a:endParaRPr lang="fa-IR" dirty="0"/>
          </a:p>
        </p:txBody>
      </p:sp>
      <p:pic>
        <p:nvPicPr>
          <p:cNvPr id="4" name="Picture 3">
            <a:extLst>
              <a:ext uri="{FF2B5EF4-FFF2-40B4-BE49-F238E27FC236}">
                <a16:creationId xmlns:a16="http://schemas.microsoft.com/office/drawing/2014/main" id="{3B1AA960-C273-ED20-DED1-B41A3767DE67}"/>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83459" y="2625213"/>
            <a:ext cx="5238750" cy="2943225"/>
          </a:xfrm>
          <a:prstGeom prst="rect">
            <a:avLst/>
          </a:prstGeom>
        </p:spPr>
      </p:pic>
      <p:sp>
        <p:nvSpPr>
          <p:cNvPr id="5" name="Subtitle 2">
            <a:extLst>
              <a:ext uri="{FF2B5EF4-FFF2-40B4-BE49-F238E27FC236}">
                <a16:creationId xmlns:a16="http://schemas.microsoft.com/office/drawing/2014/main" id="{4C83B83B-E845-B11B-91E6-42C348FCCB63}"/>
              </a:ext>
            </a:extLst>
          </p:cNvPr>
          <p:cNvSpPr txBox="1">
            <a:spLocks/>
          </p:cNvSpPr>
          <p:nvPr/>
        </p:nvSpPr>
        <p:spPr>
          <a:xfrm>
            <a:off x="5117689" y="2625212"/>
            <a:ext cx="4999703" cy="1127329"/>
          </a:xfrm>
          <a:prstGeom prst="rect">
            <a:avLst/>
          </a:prstGeom>
          <a:solidFill>
            <a:srgbClr val="DDFFFF"/>
          </a:solidFill>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fa-IR" b="1" dirty="0">
                <a:cs typeface="B Zar" pitchFamily="2" charset="-78"/>
              </a:rPr>
              <a:t>ویژه مراقبین سلامت و بهورزان</a:t>
            </a:r>
            <a:endParaRPr lang="fa-IR" dirty="0"/>
          </a:p>
        </p:txBody>
      </p:sp>
    </p:spTree>
    <p:extLst>
      <p:ext uri="{BB962C8B-B14F-4D97-AF65-F5344CB8AC3E}">
        <p14:creationId xmlns:p14="http://schemas.microsoft.com/office/powerpoint/2010/main" val="36826026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7923" y="0"/>
            <a:ext cx="11356257" cy="752168"/>
          </a:xfrm>
          <a:solidFill>
            <a:srgbClr val="FFEBFF"/>
          </a:solidFill>
        </p:spPr>
        <p:txBody>
          <a:bodyPr>
            <a:normAutofit/>
          </a:bodyPr>
          <a:lstStyle/>
          <a:p>
            <a:pPr algn="ctr" rtl="1"/>
            <a:r>
              <a:rPr lang="fa-IR" sz="3200" b="1" dirty="0">
                <a:solidFill>
                  <a:srgbClr val="FF0000"/>
                </a:solidFill>
                <a:cs typeface="B Titr" panose="00000700000000000000" pitchFamily="2" charset="-78"/>
              </a:rPr>
              <a:t>چاقی</a:t>
            </a:r>
            <a:r>
              <a:rPr lang="fa-IR" sz="3200" b="1" dirty="0">
                <a:cs typeface="B Titr" panose="00000700000000000000" pitchFamily="2" charset="-78"/>
              </a:rPr>
              <a:t> معضل گریبانگیر کشورهای دنیا</a:t>
            </a:r>
            <a:endParaRPr lang="en-US" sz="3200" b="1" dirty="0"/>
          </a:p>
        </p:txBody>
      </p:sp>
      <p:sp>
        <p:nvSpPr>
          <p:cNvPr id="3" name="Content Placeholder 2"/>
          <p:cNvSpPr>
            <a:spLocks noGrp="1"/>
          </p:cNvSpPr>
          <p:nvPr>
            <p:ph idx="1"/>
          </p:nvPr>
        </p:nvSpPr>
        <p:spPr>
          <a:xfrm>
            <a:off x="3652685" y="752169"/>
            <a:ext cx="8539315" cy="6120580"/>
          </a:xfrm>
          <a:noFill/>
        </p:spPr>
        <p:txBody>
          <a:bodyPr>
            <a:noAutofit/>
          </a:bodyPr>
          <a:lstStyle/>
          <a:p>
            <a:pPr algn="justLow" rtl="1"/>
            <a:r>
              <a:rPr lang="fa-IR" sz="2400" dirty="0">
                <a:cs typeface="B Mitra" panose="00000400000000000000" pitchFamily="2" charset="-78"/>
              </a:rPr>
              <a:t>چاقی یک مسئله بهداشت عمومی جهانی است که به طرز نگران کننده ای در حال افزایش است.</a:t>
            </a:r>
          </a:p>
          <a:p>
            <a:pPr algn="justLow" rtl="1"/>
            <a:r>
              <a:rPr lang="fa-IR" sz="2400" dirty="0">
                <a:cs typeface="B Mitra" panose="00000400000000000000" pitchFamily="2" charset="-78"/>
              </a:rPr>
              <a:t>کشورهای مختلف در سراسر جهان شاهد </a:t>
            </a:r>
            <a:r>
              <a:rPr lang="fa-IR" sz="2400" b="1" dirty="0">
                <a:solidFill>
                  <a:srgbClr val="FF0000"/>
                </a:solidFill>
                <a:cs typeface="B Mitra" panose="00000400000000000000" pitchFamily="2" charset="-78"/>
              </a:rPr>
              <a:t>افزایش دو یا سه برابری در شیوع چاقی </a:t>
            </a:r>
            <a:r>
              <a:rPr lang="fa-IR" sz="2400" dirty="0">
                <a:cs typeface="B Mitra" panose="00000400000000000000" pitchFamily="2" charset="-78"/>
              </a:rPr>
              <a:t>هستند که احتمالاً به دلیل شهرنشینی، سبک زندگی کم تحرک و افزایش مصرف غذاهای فرآوری شده پرکالری بوده است. </a:t>
            </a:r>
          </a:p>
          <a:p>
            <a:pPr algn="justLow" rtl="1"/>
            <a:r>
              <a:rPr lang="fa-IR" sz="2400" dirty="0">
                <a:cs typeface="B Mitra" panose="00000400000000000000" pitchFamily="2" charset="-78"/>
              </a:rPr>
              <a:t>افزایش هشداردهنده چاقی در دوران کودکی نشان‌دهنده بار عظیم پیشگیری از بیماری‌های مزمن در سیستم‌های مراقبت‌های بهداشت عمومی آینده در سراسر جهان است.</a:t>
            </a:r>
          </a:p>
          <a:p>
            <a:pPr algn="justLow" rtl="1"/>
            <a:endParaRPr lang="en-US" sz="2400" dirty="0">
              <a:solidFill>
                <a:schemeClr val="tx1"/>
              </a:solidFill>
              <a:cs typeface="B Zar" pitchFamily="2" charset="-78"/>
            </a:endParaRPr>
          </a:p>
          <a:p>
            <a:pPr marL="0" indent="0" algn="ctr" rtl="1">
              <a:buNone/>
            </a:pPr>
            <a:r>
              <a:rPr lang="ar-SA" altLang="en-US" sz="2000" b="1" dirty="0">
                <a:solidFill>
                  <a:srgbClr val="FF0000"/>
                </a:solidFill>
                <a:highlight>
                  <a:srgbClr val="DDFFFF"/>
                </a:highlight>
                <a:cs typeface="B Zar" panose="00000400000000000000" pitchFamily="2" charset="-78"/>
              </a:rPr>
              <a:t>"چاقی" </a:t>
            </a:r>
            <a:r>
              <a:rPr lang="ar-SA" altLang="en-US" sz="2000" b="1" dirty="0">
                <a:solidFill>
                  <a:schemeClr val="tx1"/>
                </a:solidFill>
                <a:highlight>
                  <a:srgbClr val="DDFFFF"/>
                </a:highlight>
                <a:cs typeface="B Zar" panose="00000400000000000000" pitchFamily="2" charset="-78"/>
              </a:rPr>
              <a:t>به عنوان یکی از </a:t>
            </a:r>
            <a:r>
              <a:rPr lang="ar-SA" altLang="en-US" sz="2000" b="1" dirty="0">
                <a:solidFill>
                  <a:srgbClr val="FF0000"/>
                </a:solidFill>
                <a:highlight>
                  <a:srgbClr val="DDFFFF"/>
                </a:highlight>
                <a:cs typeface="B Zar" panose="00000400000000000000" pitchFamily="2" charset="-78"/>
              </a:rPr>
              <a:t>عوامل خطر بسیار موثر </a:t>
            </a:r>
            <a:r>
              <a:rPr lang="ar-SA" altLang="en-US" sz="2000" b="1" dirty="0">
                <a:solidFill>
                  <a:schemeClr val="tx1"/>
                </a:solidFill>
                <a:highlight>
                  <a:srgbClr val="DDFFFF"/>
                </a:highlight>
                <a:cs typeface="B Zar" panose="00000400000000000000" pitchFamily="2" charset="-78"/>
              </a:rPr>
              <a:t>در بسیاری از بیماری ها شناخته شده است.</a:t>
            </a:r>
            <a:endParaRPr lang="en-US" sz="2000" dirty="0">
              <a:highlight>
                <a:srgbClr val="DDFFFF"/>
              </a:highlight>
              <a:cs typeface="B Zar" pitchFamily="2" charset="-78"/>
            </a:endParaRPr>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a:xfrm>
            <a:off x="127820" y="808831"/>
            <a:ext cx="3524865" cy="5240338"/>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199809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B1DA43C3-8DA0-3150-9F7E-907851389E13}"/>
              </a:ext>
            </a:extLst>
          </p:cNvPr>
          <p:cNvSpPr>
            <a:spLocks noGrp="1" noChangeArrowheads="1"/>
          </p:cNvSpPr>
          <p:nvPr>
            <p:ph type="title"/>
          </p:nvPr>
        </p:nvSpPr>
        <p:spPr>
          <a:xfrm>
            <a:off x="2209800" y="1"/>
            <a:ext cx="7772400" cy="1223963"/>
          </a:xfrm>
          <a:solidFill>
            <a:schemeClr val="accent5">
              <a:lumMod val="20000"/>
              <a:lumOff val="80000"/>
            </a:schemeClr>
          </a:solidFill>
        </p:spPr>
        <p:txBody>
          <a:bodyPr>
            <a:normAutofit fontScale="90000"/>
          </a:bodyPr>
          <a:lstStyle/>
          <a:p>
            <a:pPr algn="ctr" rtl="1">
              <a:defRPr/>
            </a:pPr>
            <a:r>
              <a:rPr lang="fa-IR" altLang="en-US" sz="2700" b="1" dirty="0">
                <a:solidFill>
                  <a:srgbClr val="7030A0"/>
                </a:solidFill>
                <a:cs typeface="B Nazanin" panose="00000400000000000000" pitchFamily="2" charset="-78"/>
              </a:rPr>
              <a:t>دستورعمل ابلاغی دفتر بهبود تغذیه جامعه-سال 1395</a:t>
            </a:r>
            <a:br>
              <a:rPr lang="fa-IR" altLang="en-US" sz="2800" b="1" dirty="0">
                <a:solidFill>
                  <a:schemeClr val="accent2">
                    <a:lumMod val="50000"/>
                  </a:schemeClr>
                </a:solidFill>
                <a:cs typeface="B Titr" panose="00000700000000000000" pitchFamily="2" charset="-78"/>
              </a:rPr>
            </a:br>
            <a:r>
              <a:rPr lang="fa-IR" altLang="en-US" sz="2800" b="1" dirty="0">
                <a:solidFill>
                  <a:schemeClr val="accent2">
                    <a:lumMod val="50000"/>
                  </a:schemeClr>
                </a:solidFill>
                <a:cs typeface="B Titr" panose="00000700000000000000" pitchFamily="2" charset="-78"/>
              </a:rPr>
              <a:t>حدود میانه ید ادرار دانش آموزان و مادران بارداربرای تعیین کفایت دریافت ید جامعه</a:t>
            </a:r>
            <a:endParaRPr lang="en-US" altLang="en-US" sz="2800" dirty="0">
              <a:solidFill>
                <a:schemeClr val="accent2">
                  <a:lumMod val="50000"/>
                </a:schemeClr>
              </a:solidFill>
              <a:cs typeface="B Titr" panose="00000700000000000000" pitchFamily="2" charset="-78"/>
            </a:endParaRPr>
          </a:p>
        </p:txBody>
      </p:sp>
      <p:pic>
        <p:nvPicPr>
          <p:cNvPr id="192515" name="Content Placeholder 4">
            <a:extLst>
              <a:ext uri="{FF2B5EF4-FFF2-40B4-BE49-F238E27FC236}">
                <a16:creationId xmlns:a16="http://schemas.microsoft.com/office/drawing/2014/main" id="{68381159-BEB2-15C4-B179-E5D4BB69724C}"/>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24000" y="1223963"/>
            <a:ext cx="9144000" cy="5518150"/>
          </a:xfr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51821644-7390-3486-22C0-DE2AA032D745}"/>
              </a:ext>
            </a:extLst>
          </p:cNvPr>
          <p:cNvGraphicFramePr>
            <a:graphicFrameLocks noGrp="1"/>
          </p:cNvGraphicFramePr>
          <p:nvPr/>
        </p:nvGraphicFramePr>
        <p:xfrm>
          <a:off x="766916" y="275647"/>
          <a:ext cx="10766323" cy="630670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2609051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E7187E-B5AD-B4CE-9D4E-A1906DE7303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DD9849D-370C-CB56-BB3F-D13F8BFB919D}"/>
              </a:ext>
            </a:extLst>
          </p:cNvPr>
          <p:cNvSpPr>
            <a:spLocks noGrp="1"/>
          </p:cNvSpPr>
          <p:nvPr>
            <p:ph type="title"/>
          </p:nvPr>
        </p:nvSpPr>
        <p:spPr>
          <a:xfrm>
            <a:off x="1981200" y="214290"/>
            <a:ext cx="8229600" cy="1000132"/>
          </a:xfrm>
        </p:spPr>
        <p:txBody>
          <a:bodyPr>
            <a:normAutofit/>
          </a:bodyPr>
          <a:lstStyle/>
          <a:p>
            <a:pPr algn="ctr" rtl="1"/>
            <a:r>
              <a:rPr lang="fa-IR" b="1" dirty="0">
                <a:solidFill>
                  <a:srgbClr val="C00000"/>
                </a:solidFill>
                <a:cs typeface="B Zar" pitchFamily="2" charset="-78"/>
              </a:rPr>
              <a:t>انواع چاقی در بزرگسالان</a:t>
            </a:r>
          </a:p>
        </p:txBody>
      </p:sp>
      <p:sp>
        <p:nvSpPr>
          <p:cNvPr id="3" name="Content Placeholder 2">
            <a:extLst>
              <a:ext uri="{FF2B5EF4-FFF2-40B4-BE49-F238E27FC236}">
                <a16:creationId xmlns:a16="http://schemas.microsoft.com/office/drawing/2014/main" id="{F9BE3727-95EF-E01B-F937-B07378932339}"/>
              </a:ext>
            </a:extLst>
          </p:cNvPr>
          <p:cNvSpPr>
            <a:spLocks noGrp="1"/>
          </p:cNvSpPr>
          <p:nvPr>
            <p:ph idx="1"/>
          </p:nvPr>
        </p:nvSpPr>
        <p:spPr>
          <a:xfrm>
            <a:off x="4291781" y="1357298"/>
            <a:ext cx="7359892" cy="5214974"/>
          </a:xfrm>
        </p:spPr>
        <p:txBody>
          <a:bodyPr>
            <a:normAutofit/>
          </a:bodyPr>
          <a:lstStyle/>
          <a:p>
            <a:pPr algn="justLow" rtl="1"/>
            <a:r>
              <a:rPr lang="fa-IR" sz="2800" b="1" dirty="0">
                <a:solidFill>
                  <a:srgbClr val="C00000"/>
                </a:solidFill>
                <a:cs typeface="B Zar" pitchFamily="2" charset="-78"/>
              </a:rPr>
              <a:t>چاقی مردانه </a:t>
            </a:r>
            <a:r>
              <a:rPr lang="fa-IR" sz="2800" dirty="0">
                <a:cs typeface="B Zar" pitchFamily="2" charset="-78"/>
              </a:rPr>
              <a:t>به شکل سیب که قسمت چربی در شکم (ناحیه مرکزی بدن) تجمع می یابد این افراد بیشتر از دسته دیگر در معرض خطر عوارض بیماریها بالاخص بیماریهای قلبی</a:t>
            </a:r>
            <a:r>
              <a:rPr lang="en-US" sz="2800" dirty="0">
                <a:cs typeface="B Zar" pitchFamily="2" charset="-78"/>
              </a:rPr>
              <a:t> </a:t>
            </a:r>
            <a:r>
              <a:rPr lang="fa-IR" sz="2800" dirty="0">
                <a:cs typeface="B Zar" pitchFamily="2" charset="-78"/>
              </a:rPr>
              <a:t>عروقی هستند.</a:t>
            </a:r>
          </a:p>
          <a:p>
            <a:pPr algn="justLow" rtl="1">
              <a:buNone/>
            </a:pPr>
            <a:endParaRPr lang="fa-IR" sz="2800" dirty="0">
              <a:cs typeface="B Zar" pitchFamily="2" charset="-78"/>
            </a:endParaRPr>
          </a:p>
          <a:p>
            <a:pPr algn="justLow" rtl="1">
              <a:buNone/>
            </a:pPr>
            <a:endParaRPr lang="fa-IR" sz="2800" dirty="0">
              <a:cs typeface="B Zar" pitchFamily="2" charset="-78"/>
            </a:endParaRPr>
          </a:p>
          <a:p>
            <a:pPr algn="justLow" rtl="1"/>
            <a:r>
              <a:rPr lang="fa-IR" sz="2800" b="1" dirty="0">
                <a:solidFill>
                  <a:srgbClr val="FF0000"/>
                </a:solidFill>
                <a:cs typeface="B Zar" pitchFamily="2" charset="-78"/>
              </a:rPr>
              <a:t>چاقی زنانه</a:t>
            </a:r>
            <a:r>
              <a:rPr lang="fa-IR" sz="2800" dirty="0">
                <a:cs typeface="B Zar" pitchFamily="2" charset="-78"/>
              </a:rPr>
              <a:t>(به شکل گلابی)که قسمت عمده چربی در قسمتهای محیطی (عمدتا در باسن و ران) تجمع می یابد. این نوع توزیع چربی نسبت به نوع مردانه خطر کمتری را به همراه دارد.</a:t>
            </a:r>
          </a:p>
        </p:txBody>
      </p:sp>
      <p:pic>
        <p:nvPicPr>
          <p:cNvPr id="4" name="Picture 2" descr="G:\Downloads\Compressed\download (29).jpg">
            <a:extLst>
              <a:ext uri="{FF2B5EF4-FFF2-40B4-BE49-F238E27FC236}">
                <a16:creationId xmlns:a16="http://schemas.microsoft.com/office/drawing/2014/main" id="{8BD04919-6BCD-E571-5D40-F70B68B51B72}"/>
              </a:ext>
            </a:extLst>
          </p:cNvPr>
          <p:cNvPicPr>
            <a:picLocks noChangeAspect="1" noChangeArrowheads="1"/>
          </p:cNvPicPr>
          <p:nvPr/>
        </p:nvPicPr>
        <p:blipFill>
          <a:blip r:embed="rId2">
            <a:lum bright="-10000"/>
          </a:blip>
          <a:srcRect/>
          <a:stretch>
            <a:fillRect/>
          </a:stretch>
        </p:blipFill>
        <p:spPr bwMode="auto">
          <a:xfrm>
            <a:off x="191729" y="1357298"/>
            <a:ext cx="4100052" cy="4630994"/>
          </a:xfrm>
          <a:prstGeom prst="rect">
            <a:avLst/>
          </a:prstGeom>
          <a:noFill/>
          <a:ln>
            <a:solidFill>
              <a:schemeClr val="accent1"/>
            </a:solidFill>
          </a:ln>
        </p:spPr>
      </p:pic>
    </p:spTree>
    <p:extLst>
      <p:ext uri="{BB962C8B-B14F-4D97-AF65-F5344CB8AC3E}">
        <p14:creationId xmlns:p14="http://schemas.microsoft.com/office/powerpoint/2010/main" val="66147965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89C24C-B760-C671-CA62-261A1CBA96A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1C591F1-9EE6-09A4-B147-4091C84BE801}"/>
              </a:ext>
            </a:extLst>
          </p:cNvPr>
          <p:cNvSpPr txBox="1">
            <a:spLocks/>
          </p:cNvSpPr>
          <p:nvPr/>
        </p:nvSpPr>
        <p:spPr>
          <a:xfrm>
            <a:off x="1970690" y="328559"/>
            <a:ext cx="8229600" cy="639762"/>
          </a:xfrm>
          <a:prstGeom prst="rect">
            <a:avLst/>
          </a:prstGeom>
          <a:solidFill>
            <a:srgbClr val="FFEBFF"/>
          </a:solidFill>
        </p:spPr>
        <p:txBody>
          <a:bodyPr>
            <a:normAutofit fontScale="30000" lnSpcReduction="20000"/>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defRPr/>
            </a:pPr>
            <a:r>
              <a:rPr lang="fa-IR" sz="10700" b="1" dirty="0">
                <a:solidFill>
                  <a:srgbClr val="C00000"/>
                </a:solidFill>
                <a:cs typeface="B Titr" panose="00000700000000000000" pitchFamily="2" charset="-78"/>
              </a:rPr>
              <a:t>علل بروز اضافه وزن و چاقی</a:t>
            </a:r>
            <a:br>
              <a:rPr lang="en-US" dirty="0"/>
            </a:br>
            <a:endParaRPr lang="en-US" dirty="0"/>
          </a:p>
        </p:txBody>
      </p:sp>
      <p:sp>
        <p:nvSpPr>
          <p:cNvPr id="3" name="Content Placeholder 2">
            <a:extLst>
              <a:ext uri="{FF2B5EF4-FFF2-40B4-BE49-F238E27FC236}">
                <a16:creationId xmlns:a16="http://schemas.microsoft.com/office/drawing/2014/main" id="{5731F6BD-F600-0E70-1343-24EB398C5954}"/>
              </a:ext>
            </a:extLst>
          </p:cNvPr>
          <p:cNvSpPr txBox="1">
            <a:spLocks/>
          </p:cNvSpPr>
          <p:nvPr/>
        </p:nvSpPr>
        <p:spPr>
          <a:xfrm>
            <a:off x="294968" y="984087"/>
            <a:ext cx="11503742" cy="5715000"/>
          </a:xfrm>
          <a:prstGeom prst="rect">
            <a:avLst/>
          </a:prstGeom>
        </p:spPr>
        <p:txBody>
          <a:bodyPr>
            <a:normAutofit lnSpcReduction="10000"/>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lgn="r" rtl="1">
              <a:buFontTx/>
              <a:buNone/>
              <a:defRPr/>
            </a:pPr>
            <a:r>
              <a:rPr lang="fa-IR" sz="2000" dirty="0">
                <a:solidFill>
                  <a:srgbClr val="0070C0"/>
                </a:solidFill>
                <a:latin typeface="+mj-lt"/>
                <a:ea typeface="+mj-ea"/>
                <a:cs typeface="B Titr" panose="00000700000000000000" pitchFamily="2" charset="-78"/>
              </a:rPr>
              <a:t>علت ژنتیکی:</a:t>
            </a:r>
          </a:p>
          <a:p>
            <a:pPr algn="r" rtl="1">
              <a:buFont typeface="Wingdings" panose="05000000000000000000" pitchFamily="2" charset="2"/>
              <a:buChar char="ü"/>
              <a:defRPr/>
            </a:pPr>
            <a:r>
              <a:rPr lang="fa-IR" sz="2200" b="1" dirty="0">
                <a:solidFill>
                  <a:schemeClr val="tx1"/>
                </a:solidFill>
                <a:cs typeface="B Nazanin" panose="00000400000000000000" pitchFamily="2" charset="-78"/>
              </a:rPr>
              <a:t>وجود چاقی در هر دو والد: چاقی در فرزندان به ميزان 80%</a:t>
            </a:r>
          </a:p>
          <a:p>
            <a:pPr algn="r" rtl="1">
              <a:buFont typeface="Wingdings" panose="05000000000000000000" pitchFamily="2" charset="2"/>
              <a:buChar char="ü"/>
              <a:defRPr/>
            </a:pPr>
            <a:r>
              <a:rPr lang="fa-IR" sz="2200" b="1" dirty="0">
                <a:solidFill>
                  <a:schemeClr val="tx1"/>
                </a:solidFill>
                <a:cs typeface="B Nazanin" panose="00000400000000000000" pitchFamily="2" charset="-78"/>
              </a:rPr>
              <a:t>وجود چاقي در يكي از والدين: چاقي در فرزندان به ميزان 50%</a:t>
            </a:r>
          </a:p>
          <a:p>
            <a:pPr marL="0" indent="0" algn="r" rtl="1">
              <a:buFontTx/>
              <a:buNone/>
              <a:defRPr/>
            </a:pPr>
            <a:r>
              <a:rPr lang="fa-IR" sz="2000" dirty="0">
                <a:solidFill>
                  <a:srgbClr val="0070C0"/>
                </a:solidFill>
                <a:latin typeface="+mj-lt"/>
                <a:ea typeface="+mj-ea"/>
                <a:cs typeface="B Titr" panose="00000700000000000000" pitchFamily="2" charset="-78"/>
              </a:rPr>
              <a:t>علت تغذیه ای: </a:t>
            </a:r>
          </a:p>
          <a:p>
            <a:pPr algn="r" rtl="1">
              <a:buFont typeface="Wingdings" panose="05000000000000000000" pitchFamily="2" charset="2"/>
              <a:buChar char="ü"/>
              <a:defRPr/>
            </a:pPr>
            <a:r>
              <a:rPr lang="fa-IR" sz="2200" b="1" dirty="0">
                <a:solidFill>
                  <a:schemeClr val="tx1"/>
                </a:solidFill>
                <a:cs typeface="B Nazanin" panose="00000400000000000000" pitchFamily="2" charset="-78"/>
              </a:rPr>
              <a:t>عدم تعادل بین انرژی دریافتی و انرژی مصرفی :</a:t>
            </a:r>
          </a:p>
          <a:p>
            <a:pPr algn="r" rtl="1">
              <a:buFont typeface="Wingdings" panose="05000000000000000000" pitchFamily="2" charset="2"/>
              <a:buChar char="ü"/>
              <a:defRPr/>
            </a:pPr>
            <a:r>
              <a:rPr lang="fa-IR" sz="2200" b="1" dirty="0">
                <a:solidFill>
                  <a:schemeClr val="tx1"/>
                </a:solidFill>
                <a:cs typeface="B Nazanin" panose="00000400000000000000" pitchFamily="2" charset="-78"/>
              </a:rPr>
              <a:t>افزایش دریافت انرژی (افزایش مصرف غذاهای پرکالری  چرب و  شيرين)</a:t>
            </a:r>
          </a:p>
          <a:p>
            <a:pPr algn="r" rtl="1">
              <a:buFont typeface="Wingdings" panose="05000000000000000000" pitchFamily="2" charset="2"/>
              <a:buChar char="ü"/>
              <a:defRPr/>
            </a:pPr>
            <a:r>
              <a:rPr lang="fa-IR" sz="2200" b="1" dirty="0">
                <a:solidFill>
                  <a:schemeClr val="tx1"/>
                </a:solidFill>
                <a:cs typeface="B Nazanin" panose="00000400000000000000" pitchFamily="2" charset="-78"/>
              </a:rPr>
              <a:t>افزایش کم تحرکی (تغییرات محیطی و اجتماعی)</a:t>
            </a:r>
          </a:p>
          <a:p>
            <a:pPr marL="0" indent="0" algn="r" rtl="1">
              <a:buFontTx/>
              <a:buNone/>
              <a:defRPr/>
            </a:pPr>
            <a:r>
              <a:rPr lang="fa-IR" sz="2100" dirty="0">
                <a:solidFill>
                  <a:srgbClr val="0070C0"/>
                </a:solidFill>
                <a:latin typeface="+mj-lt"/>
                <a:ea typeface="+mj-ea"/>
                <a:cs typeface="B Titr" panose="00000700000000000000" pitchFamily="2" charset="-78"/>
              </a:rPr>
              <a:t>ساير علل</a:t>
            </a:r>
          </a:p>
          <a:p>
            <a:pPr algn="r" rtl="1">
              <a:buFont typeface="Wingdings" panose="05000000000000000000" pitchFamily="2" charset="2"/>
              <a:buChar char="ü"/>
              <a:defRPr/>
            </a:pPr>
            <a:r>
              <a:rPr lang="fa-IR" sz="2200" b="1" dirty="0">
                <a:solidFill>
                  <a:schemeClr val="tx1"/>
                </a:solidFill>
                <a:cs typeface="B Nazanin" panose="00000400000000000000" pitchFamily="2" charset="-78"/>
              </a:rPr>
              <a:t>بيماري ها ( اختلالات هورمونی،کم کاری تیروئید، افسردگی، سندرم تخمدان پلی کیستیک، نارسایی احتقانی قلب، ادم ناشی از نارسایی کبدی و  ..)</a:t>
            </a:r>
          </a:p>
          <a:p>
            <a:pPr algn="r" rtl="1">
              <a:buFont typeface="Wingdings" panose="05000000000000000000" pitchFamily="2" charset="2"/>
              <a:buChar char="ü"/>
              <a:defRPr/>
            </a:pPr>
            <a:r>
              <a:rPr lang="fa-IR" sz="2200" b="1" dirty="0">
                <a:solidFill>
                  <a:schemeClr val="tx1"/>
                </a:solidFill>
                <a:cs typeface="B Nazanin" panose="00000400000000000000" pitchFamily="2" charset="-78"/>
              </a:rPr>
              <a:t>کاهش متابوليسم  با افزايش سن</a:t>
            </a:r>
          </a:p>
          <a:p>
            <a:pPr algn="r" rtl="1">
              <a:buClr>
                <a:schemeClr val="accent2">
                  <a:lumMod val="75000"/>
                </a:schemeClr>
              </a:buClr>
              <a:buFont typeface="Wingdings" pitchFamily="2" charset="2"/>
              <a:buChar char="ü"/>
              <a:defRPr/>
            </a:pPr>
            <a:r>
              <a:rPr lang="fa-IR" sz="2200" b="1" dirty="0">
                <a:solidFill>
                  <a:schemeClr val="tx1"/>
                </a:solidFill>
                <a:cs typeface="B Nazanin" panose="00000400000000000000" pitchFamily="2" charset="-78"/>
              </a:rPr>
              <a:t>مصرف طولانی مدت برخی داروها (کورتون ،قرصهای ضد بارداری، داروهای ضد تشنج ، بتابلاکر ها ( برای فشار خون بالا ، داروهای ضد افسردگی و داروهایی که برای درمان بیماریهای روانی تجویز می شوند). </a:t>
            </a:r>
          </a:p>
          <a:p>
            <a:pPr algn="r" rtl="1">
              <a:buFont typeface="Wingdings" panose="05000000000000000000" pitchFamily="2" charset="2"/>
              <a:buChar char="ü"/>
              <a:defRPr/>
            </a:pPr>
            <a:r>
              <a:rPr lang="fa-IR" sz="2200" b="1" dirty="0">
                <a:solidFill>
                  <a:schemeClr val="tx1"/>
                </a:solidFill>
                <a:cs typeface="B Nazanin" panose="00000400000000000000" pitchFamily="2" charset="-78"/>
              </a:rPr>
              <a:t>مصرف الكل</a:t>
            </a:r>
          </a:p>
        </p:txBody>
      </p:sp>
    </p:spTree>
    <p:extLst>
      <p:ext uri="{BB962C8B-B14F-4D97-AF65-F5344CB8AC3E}">
        <p14:creationId xmlns:p14="http://schemas.microsoft.com/office/powerpoint/2010/main" val="74351802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FC49B3-E9A7-A75B-D68E-19DD3DFE41D1}"/>
            </a:ext>
          </a:extLst>
        </p:cNvPr>
        <p:cNvGrpSpPr/>
        <p:nvPr/>
      </p:nvGrpSpPr>
      <p:grpSpPr>
        <a:xfrm>
          <a:off x="0" y="0"/>
          <a:ext cx="0" cy="0"/>
          <a:chOff x="0" y="0"/>
          <a:chExt cx="0" cy="0"/>
        </a:xfrm>
      </p:grpSpPr>
      <p:sp>
        <p:nvSpPr>
          <p:cNvPr id="2" name="Content Placeholder 2">
            <a:extLst>
              <a:ext uri="{FF2B5EF4-FFF2-40B4-BE49-F238E27FC236}">
                <a16:creationId xmlns:a16="http://schemas.microsoft.com/office/drawing/2014/main" id="{F47B36D8-82C7-D7E4-CEA2-E9C8F04435EE}"/>
              </a:ext>
            </a:extLst>
          </p:cNvPr>
          <p:cNvSpPr txBox="1">
            <a:spLocks/>
          </p:cNvSpPr>
          <p:nvPr/>
        </p:nvSpPr>
        <p:spPr>
          <a:xfrm>
            <a:off x="1355835" y="1647497"/>
            <a:ext cx="9821917" cy="4873625"/>
          </a:xfrm>
          <a:prstGeom prst="rect">
            <a:avLst/>
          </a:prstGeom>
        </p:spPr>
        <p:txBody>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algn="just" rtl="1"/>
            <a:r>
              <a:rPr lang="fa-IR" altLang="en-US" sz="3200" dirty="0">
                <a:cs typeface="B Zar" pitchFamily="2" charset="-78"/>
              </a:rPr>
              <a:t>مصرف زیاد  قند وشکر</a:t>
            </a:r>
          </a:p>
          <a:p>
            <a:pPr algn="just" rtl="1"/>
            <a:r>
              <a:rPr lang="fa-IR" altLang="en-US" sz="3200" dirty="0">
                <a:cs typeface="B Zar" pitchFamily="2" charset="-78"/>
              </a:rPr>
              <a:t>مواد قندی و شیرین ( نوشابه گازدار ، آب میوه صنعتی ، شیرینی ، شکلات و..)</a:t>
            </a:r>
          </a:p>
          <a:p>
            <a:pPr algn="just" rtl="1"/>
            <a:r>
              <a:rPr lang="fa-IR" altLang="en-US" sz="3200" dirty="0">
                <a:cs typeface="B Zar" pitchFamily="2" charset="-78"/>
              </a:rPr>
              <a:t>مصرف زیاد روغن و چربی ، غذاهای سرخ شده</a:t>
            </a:r>
          </a:p>
          <a:p>
            <a:pPr algn="just" rtl="1"/>
            <a:r>
              <a:rPr lang="fa-IR" altLang="en-US" sz="3200" dirty="0">
                <a:cs typeface="B Zar" pitchFamily="2" charset="-78"/>
              </a:rPr>
              <a:t>فست فودها، و هله هوله های پرکالری</a:t>
            </a:r>
          </a:p>
          <a:p>
            <a:pPr algn="just" rtl="1"/>
            <a:r>
              <a:rPr lang="fa-IR" altLang="en-US" sz="3200" dirty="0">
                <a:cs typeface="B Zar" pitchFamily="2" charset="-78"/>
              </a:rPr>
              <a:t>مصرف کم سبزی و میوه</a:t>
            </a:r>
          </a:p>
          <a:p>
            <a:pPr algn="just" rtl="1"/>
            <a:r>
              <a:rPr lang="fa-IR" altLang="en-US" sz="3200" dirty="0">
                <a:cs typeface="B Zar" pitchFamily="2" charset="-78"/>
              </a:rPr>
              <a:t>دریافت کم فیبر ( نان های سفید ، مصرف کم حبوبات ، غلات سبوس دار )</a:t>
            </a:r>
          </a:p>
          <a:p>
            <a:pPr algn="just" rtl="1"/>
            <a:r>
              <a:rPr lang="fa-IR" altLang="en-US" sz="3200" dirty="0">
                <a:cs typeface="B Zar" pitchFamily="2" charset="-78"/>
              </a:rPr>
              <a:t>انتخاب نامناسب مواد غذایی( لبنیات پر چرب ....)</a:t>
            </a:r>
          </a:p>
          <a:p>
            <a:pPr algn="just" rtl="1"/>
            <a:endParaRPr lang="en-US" altLang="en-US" sz="3200" dirty="0">
              <a:cs typeface="B Zar" pitchFamily="2" charset="-78"/>
            </a:endParaRPr>
          </a:p>
        </p:txBody>
      </p:sp>
      <p:sp>
        <p:nvSpPr>
          <p:cNvPr id="3" name="Rectangle 2">
            <a:extLst>
              <a:ext uri="{FF2B5EF4-FFF2-40B4-BE49-F238E27FC236}">
                <a16:creationId xmlns:a16="http://schemas.microsoft.com/office/drawing/2014/main" id="{565B159C-B634-9696-7FAF-F59151E9C1F6}"/>
              </a:ext>
            </a:extLst>
          </p:cNvPr>
          <p:cNvSpPr/>
          <p:nvPr/>
        </p:nvSpPr>
        <p:spPr>
          <a:xfrm>
            <a:off x="7803932" y="611490"/>
            <a:ext cx="4745420" cy="584775"/>
          </a:xfrm>
          <a:prstGeom prst="rect">
            <a:avLst/>
          </a:prstGeom>
        </p:spPr>
        <p:txBody>
          <a:bodyPr wrap="square">
            <a:spAutoFit/>
          </a:bodyPr>
          <a:lstStyle/>
          <a:p>
            <a:r>
              <a:rPr lang="fa-IR" altLang="en-US" sz="2800" b="1" dirty="0">
                <a:solidFill>
                  <a:srgbClr val="C00000"/>
                </a:solidFill>
                <a:cs typeface="B Zar" pitchFamily="2" charset="-78"/>
              </a:rPr>
              <a:t>عادات</a:t>
            </a:r>
            <a:r>
              <a:rPr lang="fa-IR" altLang="en-US" sz="3200" b="1" dirty="0">
                <a:solidFill>
                  <a:srgbClr val="C00000"/>
                </a:solidFill>
                <a:cs typeface="B Zar" pitchFamily="2" charset="-78"/>
              </a:rPr>
              <a:t> غذایی نامناسب</a:t>
            </a:r>
            <a:r>
              <a:rPr lang="fa-IR" altLang="en-US" b="1" dirty="0">
                <a:solidFill>
                  <a:srgbClr val="C00000"/>
                </a:solidFill>
                <a:cs typeface="B Zar" pitchFamily="2" charset="-78"/>
              </a:rPr>
              <a:t> </a:t>
            </a:r>
            <a:endParaRPr lang="en-US" dirty="0">
              <a:solidFill>
                <a:srgbClr val="C00000"/>
              </a:solidFill>
              <a:cs typeface="B Zar" pitchFamily="2" charset="-78"/>
            </a:endParaRPr>
          </a:p>
        </p:txBody>
      </p:sp>
    </p:spTree>
    <p:extLst>
      <p:ext uri="{BB962C8B-B14F-4D97-AF65-F5344CB8AC3E}">
        <p14:creationId xmlns:p14="http://schemas.microsoft.com/office/powerpoint/2010/main" val="195201887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FA396E-418A-1D9D-5CAE-3BB9F23E07B4}"/>
              </a:ext>
            </a:extLst>
          </p:cNvPr>
          <p:cNvSpPr>
            <a:spLocks noGrp="1"/>
          </p:cNvSpPr>
          <p:nvPr>
            <p:ph type="title"/>
          </p:nvPr>
        </p:nvSpPr>
        <p:spPr>
          <a:xfrm>
            <a:off x="838200" y="188145"/>
            <a:ext cx="10515600" cy="505030"/>
          </a:xfrm>
          <a:solidFill>
            <a:srgbClr val="EEF7E9"/>
          </a:solidFill>
        </p:spPr>
        <p:txBody>
          <a:bodyPr>
            <a:normAutofit/>
          </a:bodyPr>
          <a:lstStyle/>
          <a:p>
            <a:pPr algn="justLow" rtl="1"/>
            <a:r>
              <a:rPr lang="fa-IR" sz="2400" b="1" dirty="0">
                <a:solidFill>
                  <a:srgbClr val="C00000"/>
                </a:solidFill>
                <a:cs typeface="B Zar" pitchFamily="2" charset="-78"/>
              </a:rPr>
              <a:t>به بیماران مبتلا به اضافه وزن و چاقی و برای پیشگیری از چاقی نکات زیر باید آموزش داده شود</a:t>
            </a:r>
            <a:r>
              <a:rPr lang="fa-IR" sz="2400" b="1" dirty="0">
                <a:solidFill>
                  <a:srgbClr val="C00000"/>
                </a:solidFill>
              </a:rPr>
              <a:t>:</a:t>
            </a:r>
            <a:endParaRPr lang="fa-IR" sz="2400" dirty="0"/>
          </a:p>
        </p:txBody>
      </p:sp>
      <p:sp>
        <p:nvSpPr>
          <p:cNvPr id="3" name="Content Placeholder 2">
            <a:extLst>
              <a:ext uri="{FF2B5EF4-FFF2-40B4-BE49-F238E27FC236}">
                <a16:creationId xmlns:a16="http://schemas.microsoft.com/office/drawing/2014/main" id="{AA944219-210F-C461-BB22-F58D1AB29AB3}"/>
              </a:ext>
            </a:extLst>
          </p:cNvPr>
          <p:cNvSpPr>
            <a:spLocks noGrp="1"/>
          </p:cNvSpPr>
          <p:nvPr>
            <p:ph idx="1"/>
          </p:nvPr>
        </p:nvSpPr>
        <p:spPr>
          <a:xfrm>
            <a:off x="206477" y="870156"/>
            <a:ext cx="11872452" cy="5987844"/>
          </a:xfrm>
        </p:spPr>
        <p:txBody>
          <a:bodyPr>
            <a:normAutofit fontScale="92500" lnSpcReduction="20000"/>
          </a:bodyPr>
          <a:lstStyle/>
          <a:p>
            <a:pPr marL="342900" lvl="0" indent="-342900" algn="justLow" rtl="1">
              <a:lnSpc>
                <a:spcPct val="150000"/>
              </a:lnSpc>
              <a:buFont typeface="AngsanaUPC" panose="020B0502040204020203" pitchFamily="18" charset="-34"/>
              <a:buChar char="-"/>
            </a:pPr>
            <a:r>
              <a:rPr lang="ar-SA" sz="2000" b="1" dirty="0">
                <a:effectLst/>
                <a:latin typeface="Tahoma" panose="020B0604030504040204" pitchFamily="34" charset="0"/>
                <a:ea typeface="Times New Roman" panose="02020603050405020304" pitchFamily="18" charset="0"/>
                <a:cs typeface="B Traffic" panose="00000400000000000000" pitchFamily="2" charset="-78"/>
              </a:rPr>
              <a:t>وعده های اصلی غذا ( صبحانه </a:t>
            </a:r>
            <a:r>
              <a:rPr lang="ar-SA" sz="2000" b="1" dirty="0">
                <a:effectLst/>
                <a:latin typeface="Calibri" panose="020F0502020204030204" pitchFamily="34" charset="0"/>
                <a:ea typeface="Times New Roman" panose="02020603050405020304" pitchFamily="18" charset="0"/>
                <a:cs typeface="B Traffic" panose="00000400000000000000" pitchFamily="2" charset="-78"/>
              </a:rPr>
              <a:t>–</a:t>
            </a:r>
            <a:r>
              <a:rPr lang="ar-SA" sz="2000" b="1" dirty="0">
                <a:effectLst/>
                <a:latin typeface="Tahoma" panose="020B0604030504040204" pitchFamily="34" charset="0"/>
                <a:ea typeface="Times New Roman" panose="02020603050405020304" pitchFamily="18" charset="0"/>
                <a:cs typeface="B Traffic" panose="00000400000000000000" pitchFamily="2" charset="-78"/>
              </a:rPr>
              <a:t> ناهار و شام ) را حذف نکنید زیرا ناچار به ریزه خواری خواهید شد.</a:t>
            </a:r>
            <a:endParaRPr lang="en-US" sz="2000" dirty="0">
              <a:effectLst/>
              <a:latin typeface="Calibri" panose="020F0502020204030204" pitchFamily="34" charset="0"/>
              <a:ea typeface="Calibri" panose="020F0502020204030204" pitchFamily="34" charset="0"/>
              <a:cs typeface="B Traffic" panose="00000400000000000000" pitchFamily="2" charset="-78"/>
            </a:endParaRPr>
          </a:p>
          <a:p>
            <a:pPr marL="342900" lvl="0" indent="-342900" algn="justLow" rtl="1">
              <a:lnSpc>
                <a:spcPct val="150000"/>
              </a:lnSpc>
              <a:buFont typeface="AngsanaUPC" panose="020B0502040204020203" pitchFamily="18" charset="-34"/>
              <a:buChar char="-"/>
            </a:pPr>
            <a:r>
              <a:rPr lang="ar-SA" sz="2000" b="1" dirty="0">
                <a:effectLst/>
                <a:latin typeface="Tahoma" panose="020B0604030504040204" pitchFamily="34" charset="0"/>
                <a:ea typeface="Times New Roman" panose="02020603050405020304" pitchFamily="18" charset="0"/>
                <a:cs typeface="B Traffic" panose="00000400000000000000" pitchFamily="2" charset="-78"/>
              </a:rPr>
              <a:t>غذا را در ظرف کوچکتری بکشید تا مقدار کمتری غذا بخورید.</a:t>
            </a:r>
            <a:endParaRPr lang="en-US" sz="2000" dirty="0">
              <a:effectLst/>
              <a:latin typeface="Calibri" panose="020F0502020204030204" pitchFamily="34" charset="0"/>
              <a:ea typeface="Calibri" panose="020F0502020204030204" pitchFamily="34" charset="0"/>
              <a:cs typeface="B Traffic" panose="00000400000000000000" pitchFamily="2" charset="-78"/>
            </a:endParaRPr>
          </a:p>
          <a:p>
            <a:pPr marL="342900" lvl="0" indent="-342900" algn="justLow" rtl="1">
              <a:lnSpc>
                <a:spcPct val="150000"/>
              </a:lnSpc>
              <a:buFont typeface="AngsanaUPC" panose="020B0502040204020203" pitchFamily="18" charset="-34"/>
              <a:buChar char="-"/>
            </a:pPr>
            <a:r>
              <a:rPr lang="ar-SA" sz="2000" b="1" dirty="0">
                <a:effectLst/>
                <a:latin typeface="Tahoma" panose="020B0604030504040204" pitchFamily="34" charset="0"/>
                <a:ea typeface="Times New Roman" panose="02020603050405020304" pitchFamily="18" charset="0"/>
                <a:cs typeface="B Traffic" panose="00000400000000000000" pitchFamily="2" charset="-78"/>
              </a:rPr>
              <a:t>سرعت غذا</a:t>
            </a:r>
            <a:r>
              <a:rPr lang="ar-SA" sz="2000" b="1" dirty="0">
                <a:effectLst/>
                <a:latin typeface="Calibri" panose="020F0502020204030204" pitchFamily="34" charset="0"/>
                <a:ea typeface="Times New Roman" panose="02020603050405020304" pitchFamily="18" charset="0"/>
                <a:cs typeface="B Traffic" panose="00000400000000000000" pitchFamily="2" charset="-78"/>
              </a:rPr>
              <a:t> </a:t>
            </a:r>
            <a:r>
              <a:rPr lang="ar-SA" sz="2000" b="1" dirty="0">
                <a:effectLst/>
                <a:latin typeface="Tahoma" panose="020B0604030504040204" pitchFamily="34" charset="0"/>
                <a:ea typeface="Times New Roman" panose="02020603050405020304" pitchFamily="18" charset="0"/>
                <a:cs typeface="B Traffic" panose="00000400000000000000" pitchFamily="2" charset="-78"/>
              </a:rPr>
              <a:t>خوردن خود را کاهش دهید. هر لقمه غذا را برای مدت طولانی تری بجوید.</a:t>
            </a:r>
            <a:endParaRPr lang="en-US" sz="2000" dirty="0">
              <a:effectLst/>
              <a:latin typeface="Calibri" panose="020F0502020204030204" pitchFamily="34" charset="0"/>
              <a:ea typeface="Calibri" panose="020F0502020204030204" pitchFamily="34" charset="0"/>
              <a:cs typeface="B Traffic" panose="00000400000000000000" pitchFamily="2" charset="-78"/>
            </a:endParaRPr>
          </a:p>
          <a:p>
            <a:pPr marL="342900" indent="-342900" algn="justLow" rtl="1">
              <a:lnSpc>
                <a:spcPct val="150000"/>
              </a:lnSpc>
              <a:buFont typeface="AngsanaUPC" panose="020B0502040204020203" pitchFamily="18" charset="-34"/>
              <a:buChar char="-"/>
            </a:pPr>
            <a:r>
              <a:rPr lang="fa-IR" sz="2000" b="1" dirty="0">
                <a:latin typeface="Tahoma" panose="020B0604030504040204" pitchFamily="34" charset="0"/>
                <a:cs typeface="B Traffic" panose="00000400000000000000" pitchFamily="2" charset="-78"/>
              </a:rPr>
              <a:t>نان و غلات نباید از رژیم غذایی حذف شود. مصرف حداقلی این گروه بخصوص از نوع سبوس دار باید در برنامه غذایی روزانه در نظر گرفته شود.</a:t>
            </a:r>
          </a:p>
          <a:p>
            <a:pPr marL="342900" lvl="0" indent="-342900" algn="justLow" rtl="1">
              <a:lnSpc>
                <a:spcPct val="150000"/>
              </a:lnSpc>
              <a:buFont typeface="AngsanaUPC" panose="020B0502040204020203" pitchFamily="18" charset="-34"/>
              <a:buChar char="-"/>
            </a:pPr>
            <a:r>
              <a:rPr lang="ar-SA" sz="2000" b="1" dirty="0">
                <a:effectLst/>
                <a:latin typeface="Tahoma" panose="020B0604030504040204" pitchFamily="34" charset="0"/>
                <a:ea typeface="Times New Roman" panose="02020603050405020304" pitchFamily="18" charset="0"/>
                <a:cs typeface="B Traffic" panose="00000400000000000000" pitchFamily="2" charset="-78"/>
              </a:rPr>
              <a:t>مصرف حبوبات ( نخود، لوبیا و عدس ) در برنامه غذایی توصیه می شود. فیبر موجود در حبوبات باعث ممانعت از جذب سریع و کامل قندهای ساده و کلسترول می گردد.</a:t>
            </a:r>
            <a:endParaRPr lang="en-US" sz="2000" dirty="0">
              <a:effectLst/>
              <a:latin typeface="Calibri" panose="020F0502020204030204" pitchFamily="34" charset="0"/>
              <a:ea typeface="Calibri" panose="020F0502020204030204" pitchFamily="34" charset="0"/>
              <a:cs typeface="B Traffic" panose="00000400000000000000" pitchFamily="2" charset="-78"/>
            </a:endParaRPr>
          </a:p>
          <a:p>
            <a:pPr marL="342900" lvl="0" indent="-342900" algn="justLow" rtl="1">
              <a:lnSpc>
                <a:spcPct val="150000"/>
              </a:lnSpc>
              <a:spcAft>
                <a:spcPts val="1000"/>
              </a:spcAft>
              <a:buFont typeface="AngsanaUPC" panose="020B0502040204020203" pitchFamily="18" charset="-34"/>
              <a:buChar char="-"/>
            </a:pPr>
            <a:r>
              <a:rPr lang="ar-SA" sz="2000" b="1" dirty="0">
                <a:effectLst/>
                <a:latin typeface="Tahoma" panose="020B0604030504040204" pitchFamily="34" charset="0"/>
                <a:ea typeface="Times New Roman" panose="02020603050405020304" pitchFamily="18" charset="0"/>
                <a:cs typeface="B Traffic" panose="00000400000000000000" pitchFamily="2" charset="-78"/>
              </a:rPr>
              <a:t>سالاد و سبزیجات را بدن سس و با چاشنی هایی نظیر آب لیمو ترش یا نارنج تازه و مقدار اندکی روغن زیتون مصرف </a:t>
            </a:r>
            <a:r>
              <a:rPr lang="ar-SA" sz="2100" b="1" dirty="0">
                <a:latin typeface="Tahoma" panose="020B0604030504040204" pitchFamily="34" charset="0"/>
                <a:cs typeface="B Traffic" panose="00000400000000000000" pitchFamily="2" charset="-78"/>
              </a:rPr>
              <a:t>نمایید.</a:t>
            </a:r>
            <a:endParaRPr lang="fa-IR" sz="2100" b="1" dirty="0">
              <a:latin typeface="Tahoma" panose="020B0604030504040204" pitchFamily="34" charset="0"/>
              <a:cs typeface="B Traffic" panose="00000400000000000000" pitchFamily="2" charset="-78"/>
            </a:endParaRPr>
          </a:p>
          <a:p>
            <a:pPr marL="342900" lvl="0" indent="-342900" algn="justLow" rtl="1">
              <a:lnSpc>
                <a:spcPct val="115000"/>
              </a:lnSpc>
              <a:buFont typeface="AngsanaUPC" panose="020B0502040204020203" pitchFamily="18" charset="-34"/>
              <a:buChar char="-"/>
            </a:pPr>
            <a:r>
              <a:rPr lang="ar-SA" sz="2100" b="1" dirty="0">
                <a:latin typeface="Tahoma" panose="020B0604030504040204" pitchFamily="34" charset="0"/>
                <a:cs typeface="B Traffic" panose="00000400000000000000" pitchFamily="2" charset="-78"/>
              </a:rPr>
              <a:t>مصرف قند و شکر ساده و غذاهای حاوی آنها مثل شیرینی جات، شکلات، آب نبات، نوشابه ها، شربت ها و آب میوه های صنعتی، مربا و عسل را بسیار محدود کنید.</a:t>
            </a:r>
            <a:endParaRPr lang="en-US" sz="2100" b="1" dirty="0">
              <a:latin typeface="Tahoma" panose="020B0604030504040204" pitchFamily="34" charset="0"/>
              <a:cs typeface="B Traffic" panose="00000400000000000000" pitchFamily="2" charset="-78"/>
            </a:endParaRPr>
          </a:p>
          <a:p>
            <a:pPr marL="342900" lvl="0" indent="-342900" algn="justLow" rtl="1">
              <a:lnSpc>
                <a:spcPct val="115000"/>
              </a:lnSpc>
              <a:buFont typeface="AngsanaUPC" panose="020B0502040204020203" pitchFamily="18" charset="-34"/>
              <a:buChar char="-"/>
            </a:pPr>
            <a:r>
              <a:rPr lang="ar-SA" sz="2100" b="1" dirty="0">
                <a:latin typeface="Tahoma" panose="020B0604030504040204" pitchFamily="34" charset="0"/>
                <a:cs typeface="B Traffic" panose="00000400000000000000" pitchFamily="2" charset="-78"/>
              </a:rPr>
              <a:t>به جای آب میوه های صنعتی که مقدار زیادی قند دارند از نوشیدنی های سالمتر مثل دوغ کم نمک و بدون گاز و یا آب استفاده کنید.</a:t>
            </a:r>
            <a:endParaRPr lang="en-US" sz="2100" b="1" dirty="0">
              <a:latin typeface="Tahoma" panose="020B0604030504040204" pitchFamily="34" charset="0"/>
              <a:cs typeface="B Traffic" panose="00000400000000000000" pitchFamily="2" charset="-78"/>
            </a:endParaRPr>
          </a:p>
          <a:p>
            <a:pPr marL="342900" lvl="0" indent="-342900" algn="justLow" rtl="1">
              <a:lnSpc>
                <a:spcPct val="115000"/>
              </a:lnSpc>
              <a:buFont typeface="AngsanaUPC" panose="020B0502040204020203" pitchFamily="18" charset="-34"/>
              <a:buChar char="-"/>
            </a:pPr>
            <a:r>
              <a:rPr lang="ar-SA" sz="2100" b="1" dirty="0">
                <a:latin typeface="Tahoma" panose="020B0604030504040204" pitchFamily="34" charset="0"/>
                <a:cs typeface="B Traffic" panose="00000400000000000000" pitchFamily="2" charset="-78"/>
              </a:rPr>
              <a:t>از شیر و لبنیات کم چرب استفاده کنید.</a:t>
            </a:r>
            <a:endParaRPr lang="en-US" sz="2100" b="1" dirty="0">
              <a:latin typeface="Tahoma" panose="020B0604030504040204" pitchFamily="34" charset="0"/>
              <a:cs typeface="B Traffic" panose="00000400000000000000" pitchFamily="2" charset="-78"/>
            </a:endParaRPr>
          </a:p>
          <a:p>
            <a:pPr marL="342900" lvl="0" indent="-342900" algn="justLow" rtl="1">
              <a:lnSpc>
                <a:spcPct val="150000"/>
              </a:lnSpc>
              <a:spcAft>
                <a:spcPts val="1000"/>
              </a:spcAft>
              <a:buFont typeface="AngsanaUPC" panose="020B0502040204020203" pitchFamily="18" charset="-34"/>
              <a:buChar char="-"/>
            </a:pPr>
            <a:endParaRPr lang="en-US" sz="2000" dirty="0">
              <a:effectLst/>
              <a:latin typeface="Calibri" panose="020F0502020204030204" pitchFamily="34" charset="0"/>
              <a:ea typeface="Calibri" panose="020F0502020204030204" pitchFamily="34" charset="0"/>
              <a:cs typeface="B Traffic" panose="00000400000000000000" pitchFamily="2" charset="-78"/>
            </a:endParaRPr>
          </a:p>
          <a:p>
            <a:pPr algn="justLow" rtl="1"/>
            <a:endParaRPr lang="fa-IR" dirty="0"/>
          </a:p>
        </p:txBody>
      </p:sp>
    </p:spTree>
    <p:extLst>
      <p:ext uri="{BB962C8B-B14F-4D97-AF65-F5344CB8AC3E}">
        <p14:creationId xmlns:p14="http://schemas.microsoft.com/office/powerpoint/2010/main" val="42895188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834D72-A08E-5D46-62A9-7112100CA06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538454E-57D5-2A90-EE41-703F74149736}"/>
              </a:ext>
            </a:extLst>
          </p:cNvPr>
          <p:cNvSpPr>
            <a:spLocks noGrp="1"/>
          </p:cNvSpPr>
          <p:nvPr>
            <p:ph type="title"/>
          </p:nvPr>
        </p:nvSpPr>
        <p:spPr>
          <a:xfrm>
            <a:off x="530865" y="262450"/>
            <a:ext cx="11130269" cy="505030"/>
          </a:xfrm>
          <a:solidFill>
            <a:srgbClr val="EEF7E9"/>
          </a:solidFill>
        </p:spPr>
        <p:txBody>
          <a:bodyPr>
            <a:normAutofit/>
          </a:bodyPr>
          <a:lstStyle/>
          <a:p>
            <a:pPr algn="justLow" rtl="1"/>
            <a:r>
              <a:rPr lang="fa-IR" sz="2400" b="1" dirty="0">
                <a:solidFill>
                  <a:srgbClr val="C00000"/>
                </a:solidFill>
                <a:cs typeface="B Zar" pitchFamily="2" charset="-78"/>
              </a:rPr>
              <a:t>به بیماران مبتلا به اضافه وزن و چاقی و برای پیشگیری از چاقی نکات زیر باید آموزش داده شود</a:t>
            </a:r>
            <a:r>
              <a:rPr lang="fa-IR" sz="2400" b="1" dirty="0">
                <a:solidFill>
                  <a:srgbClr val="C00000"/>
                </a:solidFill>
              </a:rPr>
              <a:t>:</a:t>
            </a:r>
            <a:endParaRPr lang="fa-IR" sz="2400" dirty="0"/>
          </a:p>
        </p:txBody>
      </p:sp>
      <p:sp>
        <p:nvSpPr>
          <p:cNvPr id="3" name="Content Placeholder 2">
            <a:extLst>
              <a:ext uri="{FF2B5EF4-FFF2-40B4-BE49-F238E27FC236}">
                <a16:creationId xmlns:a16="http://schemas.microsoft.com/office/drawing/2014/main" id="{E30F6378-EF40-9627-02B8-54AE546938D3}"/>
              </a:ext>
            </a:extLst>
          </p:cNvPr>
          <p:cNvSpPr>
            <a:spLocks noGrp="1"/>
          </p:cNvSpPr>
          <p:nvPr>
            <p:ph idx="1"/>
          </p:nvPr>
        </p:nvSpPr>
        <p:spPr>
          <a:xfrm>
            <a:off x="0" y="767480"/>
            <a:ext cx="11911934" cy="6067425"/>
          </a:xfrm>
        </p:spPr>
        <p:txBody>
          <a:bodyPr>
            <a:normAutofit/>
          </a:bodyPr>
          <a:lstStyle/>
          <a:p>
            <a:pPr marL="342900" indent="-342900" algn="justLow" rtl="1">
              <a:lnSpc>
                <a:spcPct val="115000"/>
              </a:lnSpc>
              <a:buFont typeface="AngsanaUPC" panose="020B0502040204020203" pitchFamily="18" charset="-34"/>
              <a:buChar char="-"/>
            </a:pPr>
            <a:r>
              <a:rPr lang="ar-SA" sz="2000" b="1" dirty="0">
                <a:latin typeface="Tahoma" panose="020B0604030504040204" pitchFamily="34" charset="0"/>
                <a:cs typeface="B Traffic" panose="00000400000000000000" pitchFamily="2" charset="-78"/>
              </a:rPr>
              <a:t>پوست مرغ و چربی های اضافه گوشت رو جداکرده، مصرف نکنید.</a:t>
            </a:r>
            <a:endParaRPr lang="en-US" sz="2000" b="1" dirty="0">
              <a:latin typeface="Tahoma" panose="020B0604030504040204" pitchFamily="34" charset="0"/>
              <a:cs typeface="B Traffic" panose="00000400000000000000" pitchFamily="2" charset="-78"/>
            </a:endParaRPr>
          </a:p>
          <a:p>
            <a:pPr marL="342900" lvl="0" indent="-342900" algn="justLow" rtl="1">
              <a:lnSpc>
                <a:spcPct val="115000"/>
              </a:lnSpc>
              <a:buFont typeface="AngsanaUPC" panose="020B0502040204020203" pitchFamily="18" charset="-34"/>
              <a:buChar char="-"/>
            </a:pPr>
            <a:r>
              <a:rPr lang="ar-SA" sz="2000" b="1" dirty="0">
                <a:latin typeface="Tahoma" panose="020B0604030504040204" pitchFamily="34" charset="0"/>
                <a:cs typeface="B Traffic" panose="00000400000000000000" pitchFamily="2" charset="-78"/>
              </a:rPr>
              <a:t>مصرف غذاهای چرب، سرخ شده، شور،  فست فودها، انواع نوشابه های گازدار، آب میوه های صنعتی و تنقلات کم ارزش را محدود کنید.</a:t>
            </a:r>
            <a:endParaRPr lang="en-US" sz="2000" b="1" dirty="0">
              <a:latin typeface="Tahoma" panose="020B0604030504040204" pitchFamily="34" charset="0"/>
              <a:cs typeface="B Traffic" panose="00000400000000000000" pitchFamily="2" charset="-78"/>
            </a:endParaRPr>
          </a:p>
          <a:p>
            <a:pPr marL="342900" lvl="0" indent="-342900" algn="justLow" rtl="1">
              <a:lnSpc>
                <a:spcPct val="115000"/>
              </a:lnSpc>
              <a:buFont typeface="AngsanaUPC" panose="020B0502040204020203" pitchFamily="18" charset="-34"/>
              <a:buChar char="-"/>
            </a:pPr>
            <a:r>
              <a:rPr lang="ar-SA" sz="2000" b="1" dirty="0">
                <a:latin typeface="Tahoma" panose="020B0604030504040204" pitchFamily="34" charset="0"/>
                <a:cs typeface="B Traffic" panose="00000400000000000000" pitchFamily="2" charset="-78"/>
              </a:rPr>
              <a:t>هنگام خرید مواد غذایی جهت آگاهی از میزان قند، نمک و چربی، به نشانگر رنگی تغذیه ای محصول توجه نمایید.</a:t>
            </a:r>
            <a:endParaRPr lang="en-US" sz="2000" b="1" dirty="0">
              <a:latin typeface="Tahoma" panose="020B0604030504040204" pitchFamily="34" charset="0"/>
              <a:cs typeface="B Traffic" panose="00000400000000000000" pitchFamily="2" charset="-78"/>
            </a:endParaRPr>
          </a:p>
          <a:p>
            <a:pPr marL="342900" lvl="0" indent="-342900" algn="justLow" rtl="1">
              <a:lnSpc>
                <a:spcPct val="115000"/>
              </a:lnSpc>
              <a:buFont typeface="AngsanaUPC" panose="020B0502040204020203" pitchFamily="18" charset="-34"/>
              <a:buChar char="-"/>
            </a:pPr>
            <a:r>
              <a:rPr lang="ar-SA" sz="2000" b="1" dirty="0">
                <a:latin typeface="Tahoma" panose="020B0604030504040204" pitchFamily="34" charset="0"/>
                <a:cs typeface="B Traffic" panose="00000400000000000000" pitchFamily="2" charset="-78"/>
              </a:rPr>
              <a:t>به جای خوردن غذاهای پرکالری درمحل کار با خود میوه های تازه ببرید.</a:t>
            </a:r>
            <a:endParaRPr lang="en-US" sz="2000" b="1" dirty="0">
              <a:latin typeface="Tahoma" panose="020B0604030504040204" pitchFamily="34" charset="0"/>
              <a:cs typeface="B Traffic" panose="00000400000000000000" pitchFamily="2" charset="-78"/>
            </a:endParaRPr>
          </a:p>
          <a:p>
            <a:pPr marL="342900" lvl="0" indent="-342900" algn="justLow" rtl="1">
              <a:lnSpc>
                <a:spcPct val="115000"/>
              </a:lnSpc>
              <a:buFont typeface="AngsanaUPC" panose="020B0502040204020203" pitchFamily="18" charset="-34"/>
              <a:buChar char="-"/>
            </a:pPr>
            <a:r>
              <a:rPr lang="ar-SA" sz="2000" b="1" dirty="0">
                <a:latin typeface="Tahoma" panose="020B0604030504040204" pitchFamily="34" charset="0"/>
                <a:cs typeface="B Traffic" panose="00000400000000000000" pitchFamily="2" charset="-78"/>
              </a:rPr>
              <a:t>ساندویچ های خانگی را با خود به محل کار ببرید مانند نان و پنیر و سبزی، نان و پنیر وگردو.</a:t>
            </a:r>
            <a:endParaRPr lang="en-US" sz="2000" b="1" dirty="0">
              <a:latin typeface="Tahoma" panose="020B0604030504040204" pitchFamily="34" charset="0"/>
              <a:cs typeface="B Traffic" panose="00000400000000000000" pitchFamily="2" charset="-78"/>
            </a:endParaRPr>
          </a:p>
          <a:p>
            <a:pPr marL="342900" lvl="0" indent="-342900" algn="justLow" rtl="1">
              <a:lnSpc>
                <a:spcPct val="115000"/>
              </a:lnSpc>
              <a:buFont typeface="AngsanaUPC" panose="020B0502040204020203" pitchFamily="18" charset="-34"/>
              <a:buChar char="-"/>
            </a:pPr>
            <a:r>
              <a:rPr lang="ar-SA" sz="2000" b="1" dirty="0">
                <a:solidFill>
                  <a:srgbClr val="FF0000"/>
                </a:solidFill>
                <a:latin typeface="Tahoma" panose="020B0604030504040204" pitchFamily="34" charset="0"/>
                <a:cs typeface="B Traffic" panose="00000400000000000000" pitchFamily="2" charset="-78"/>
              </a:rPr>
              <a:t>دمنوش ها برای رهایی از چاقی هیچ معجزه ای نمی کنند</a:t>
            </a:r>
            <a:r>
              <a:rPr lang="ar-SA" sz="2000" b="1" dirty="0">
                <a:latin typeface="Tahoma" panose="020B0604030504040204" pitchFamily="34" charset="0"/>
                <a:cs typeface="B Traffic" panose="00000400000000000000" pitchFamily="2" charset="-78"/>
              </a:rPr>
              <a:t>، باید تغذیه مناسب و فعالیت بدنی داشته باشید.</a:t>
            </a:r>
            <a:endParaRPr lang="en-US" sz="2000" b="1" dirty="0">
              <a:latin typeface="Tahoma" panose="020B0604030504040204" pitchFamily="34" charset="0"/>
              <a:cs typeface="B Traffic" panose="00000400000000000000" pitchFamily="2" charset="-78"/>
            </a:endParaRPr>
          </a:p>
          <a:p>
            <a:pPr marL="342900" lvl="0" indent="-342900" algn="justLow" rtl="1">
              <a:lnSpc>
                <a:spcPct val="115000"/>
              </a:lnSpc>
              <a:spcAft>
                <a:spcPts val="1000"/>
              </a:spcAft>
              <a:buFont typeface="AngsanaUPC" panose="020B0502040204020203" pitchFamily="18" charset="-34"/>
              <a:buChar char="-"/>
            </a:pPr>
            <a:r>
              <a:rPr lang="ar-SA" sz="2000" b="1" dirty="0">
                <a:latin typeface="Tahoma" panose="020B0604030504040204" pitchFamily="34" charset="0"/>
                <a:cs typeface="B Traffic" panose="00000400000000000000" pitchFamily="2" charset="-78"/>
              </a:rPr>
              <a:t>ورزش های ساده مثل پیاده روی را به طور منظم انجام دهید. هر روز 30 دقیقه پیاده روی تند داشته باشید. </a:t>
            </a:r>
            <a:endParaRPr lang="en-US" sz="2000" b="1" dirty="0">
              <a:latin typeface="Tahoma" panose="020B0604030504040204" pitchFamily="34" charset="0"/>
              <a:cs typeface="B Traffic" panose="00000400000000000000" pitchFamily="2" charset="-78"/>
            </a:endParaRPr>
          </a:p>
          <a:p>
            <a:pPr marL="342900" lvl="0" indent="-342900" algn="justLow" rtl="1">
              <a:lnSpc>
                <a:spcPct val="150000"/>
              </a:lnSpc>
              <a:spcAft>
                <a:spcPts val="1000"/>
              </a:spcAft>
              <a:buFont typeface="AngsanaUPC" panose="020B0502040204020203" pitchFamily="18" charset="-34"/>
              <a:buChar char="-"/>
            </a:pPr>
            <a:endParaRPr lang="en-US" sz="2000" dirty="0">
              <a:effectLst/>
              <a:latin typeface="Calibri" panose="020F0502020204030204" pitchFamily="34" charset="0"/>
              <a:ea typeface="Calibri" panose="020F0502020204030204" pitchFamily="34" charset="0"/>
              <a:cs typeface="B Traffic" panose="00000400000000000000" pitchFamily="2" charset="-78"/>
            </a:endParaRPr>
          </a:p>
          <a:p>
            <a:pPr algn="justLow" rtl="1"/>
            <a:endParaRPr lang="fa-IR" dirty="0"/>
          </a:p>
        </p:txBody>
      </p:sp>
    </p:spTree>
    <p:extLst>
      <p:ext uri="{BB962C8B-B14F-4D97-AF65-F5344CB8AC3E}">
        <p14:creationId xmlns:p14="http://schemas.microsoft.com/office/powerpoint/2010/main" val="221046811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02B3D3-7CAE-ABC8-8B2E-DD1DCCA69F3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73FF61D-0468-5221-8B45-50933BE52A45}"/>
              </a:ext>
            </a:extLst>
          </p:cNvPr>
          <p:cNvSpPr>
            <a:spLocks noGrp="1"/>
          </p:cNvSpPr>
          <p:nvPr>
            <p:ph type="title"/>
          </p:nvPr>
        </p:nvSpPr>
        <p:spPr>
          <a:xfrm>
            <a:off x="1640156" y="45720"/>
            <a:ext cx="8911687" cy="516194"/>
          </a:xfrm>
          <a:solidFill>
            <a:schemeClr val="accent6">
              <a:lumMod val="20000"/>
              <a:lumOff val="80000"/>
            </a:schemeClr>
          </a:solidFill>
        </p:spPr>
        <p:txBody>
          <a:bodyPr>
            <a:normAutofit fontScale="90000"/>
          </a:bodyPr>
          <a:lstStyle/>
          <a:p>
            <a:pPr algn="ctr" rtl="1"/>
            <a:r>
              <a:rPr lang="fa-IR" b="1" dirty="0">
                <a:solidFill>
                  <a:srgbClr val="7030A0"/>
                </a:solidFill>
                <a:cs typeface="B Zar" pitchFamily="2" charset="-78"/>
              </a:rPr>
              <a:t>فعالیت بدنی</a:t>
            </a:r>
            <a:endParaRPr lang="en-US" dirty="0"/>
          </a:p>
        </p:txBody>
      </p:sp>
      <p:sp>
        <p:nvSpPr>
          <p:cNvPr id="3" name="Content Placeholder 2">
            <a:extLst>
              <a:ext uri="{FF2B5EF4-FFF2-40B4-BE49-F238E27FC236}">
                <a16:creationId xmlns:a16="http://schemas.microsoft.com/office/drawing/2014/main" id="{835A6C71-A9F4-E2F2-5CAD-4044533291A7}"/>
              </a:ext>
            </a:extLst>
          </p:cNvPr>
          <p:cNvSpPr>
            <a:spLocks noGrp="1"/>
          </p:cNvSpPr>
          <p:nvPr>
            <p:ph idx="1"/>
          </p:nvPr>
        </p:nvSpPr>
        <p:spPr>
          <a:xfrm>
            <a:off x="0" y="655176"/>
            <a:ext cx="12064180" cy="6202823"/>
          </a:xfrm>
          <a:solidFill>
            <a:srgbClr val="FFF9E7"/>
          </a:solidFill>
        </p:spPr>
        <p:txBody>
          <a:bodyPr>
            <a:normAutofit fontScale="25000" lnSpcReduction="20000"/>
          </a:bodyPr>
          <a:lstStyle/>
          <a:p>
            <a:pPr algn="justLow" rtl="1">
              <a:lnSpc>
                <a:spcPct val="170000"/>
              </a:lnSpc>
              <a:spcAft>
                <a:spcPts val="800"/>
              </a:spcAft>
              <a:buFont typeface="Wingdings" panose="05000000000000000000" pitchFamily="2" charset="2"/>
              <a:buChar char="q"/>
            </a:pPr>
            <a:r>
              <a:rPr lang="fa-IR" sz="8800" dirty="0">
                <a:latin typeface="Calibri" panose="020F0502020204030204" pitchFamily="34" charset="0"/>
                <a:cs typeface="B Zar" panose="00000400000000000000" pitchFamily="2" charset="-78"/>
              </a:rPr>
              <a:t> با توجه به </a:t>
            </a:r>
            <a:r>
              <a:rPr lang="fa-IR" sz="8800" dirty="0">
                <a:effectLst/>
                <a:latin typeface="Calibri" panose="020F0502020204030204" pitchFamily="34" charset="0"/>
                <a:ea typeface="Calibri" panose="020F0502020204030204" pitchFamily="34" charset="0"/>
                <a:cs typeface="B Zar" panose="00000400000000000000" pitchFamily="2" charset="-78"/>
              </a:rPr>
              <a:t>تحقیقات بعمل آمده در مرا کز علمی معتبر و تأیید سازمان جهانی بهداشت بیشترین فایده قلبی عروقی برای بالغین از 18 سال به بالا، «فعالیت بدنی با شدت متوسط بصورت روزانه 30 دقیقه و منظم وحداقل 5 بار در هفته و یا در تمام ایام هفته » گزارش شده است.</a:t>
            </a:r>
            <a:endParaRPr lang="en-US" sz="8800" dirty="0">
              <a:effectLst/>
              <a:latin typeface="Calibri" panose="020F0502020204030204" pitchFamily="34" charset="0"/>
              <a:ea typeface="Calibri" panose="020F0502020204030204" pitchFamily="34" charset="0"/>
              <a:cs typeface="B Zar" panose="00000400000000000000" pitchFamily="2" charset="-78"/>
            </a:endParaRPr>
          </a:p>
          <a:p>
            <a:pPr algn="justLow" rtl="1">
              <a:lnSpc>
                <a:spcPct val="170000"/>
              </a:lnSpc>
              <a:spcAft>
                <a:spcPts val="800"/>
              </a:spcAft>
              <a:buFont typeface="Wingdings" panose="05000000000000000000" pitchFamily="2" charset="2"/>
              <a:buChar char="q"/>
            </a:pPr>
            <a:r>
              <a:rPr lang="fa-IR" sz="8800" dirty="0">
                <a:effectLst/>
                <a:latin typeface="Calibri" panose="020F0502020204030204" pitchFamily="34" charset="0"/>
                <a:ea typeface="Calibri" panose="020F0502020204030204" pitchFamily="34" charset="0"/>
                <a:cs typeface="B Zar" panose="00000400000000000000" pitchFamily="2" charset="-78"/>
              </a:rPr>
              <a:t>بزرگسالان باید با داشتن فعالیت بدنی کافی، انرژی دریافتی را متعادل نمایند. از آنجایی که زنان حجم عضلانی کمتر، چربی بیشتر و بطور کلی جثه ای کوچک تر از مردان دارند، نیاز کمتری به انرژی برای فعال ماندن و رفع نیازهای بدن دارند. ورزش و فعالیت جزء مهمی از سلامت میانسالان را تشکیل می دهد فعالیت منظم روزانه به کنترل وزن، استحکام عضلات و مدیریت استرس کمک می کند</a:t>
            </a:r>
            <a:r>
              <a:rPr lang="en-US" sz="8800" dirty="0">
                <a:effectLst/>
                <a:latin typeface="Calibri" panose="020F0502020204030204" pitchFamily="34" charset="0"/>
                <a:ea typeface="Calibri" panose="020F0502020204030204" pitchFamily="34" charset="0"/>
                <a:cs typeface="B Zar" panose="00000400000000000000" pitchFamily="2" charset="-78"/>
              </a:rPr>
              <a:t>.</a:t>
            </a:r>
          </a:p>
          <a:p>
            <a:pPr algn="justLow" rtl="1">
              <a:lnSpc>
                <a:spcPct val="170000"/>
              </a:lnSpc>
              <a:spcAft>
                <a:spcPts val="800"/>
              </a:spcAft>
              <a:buFont typeface="Wingdings" panose="05000000000000000000" pitchFamily="2" charset="2"/>
              <a:buChar char="q"/>
            </a:pPr>
            <a:r>
              <a:rPr lang="fa-IR" sz="8800" dirty="0">
                <a:effectLst/>
                <a:latin typeface="Calibri" panose="020F0502020204030204" pitchFamily="34" charset="0"/>
                <a:ea typeface="Calibri" panose="020F0502020204030204" pitchFamily="34" charset="0"/>
                <a:cs typeface="B Zar" panose="00000400000000000000" pitchFamily="2" charset="-78"/>
              </a:rPr>
              <a:t>فعالیت بدنی با تاکید بر ورزش های هوازی، استقامتی و تمرینات تحمل کننده وزن نقش محافظتی برای استخوان، قلب و عروق و روان دارد. توجه داشته باشید که ورزش باید متناسب با وضعیت قلب و عروق فرد باشد</a:t>
            </a:r>
            <a:r>
              <a:rPr lang="en-US" sz="8800" dirty="0">
                <a:effectLst/>
                <a:latin typeface="Calibri" panose="020F0502020204030204" pitchFamily="34" charset="0"/>
                <a:ea typeface="Calibri" panose="020F0502020204030204" pitchFamily="34" charset="0"/>
                <a:cs typeface="B Zar" panose="00000400000000000000" pitchFamily="2" charset="-78"/>
              </a:rPr>
              <a:t>.</a:t>
            </a:r>
          </a:p>
          <a:p>
            <a:pPr algn="justLow" rtl="1">
              <a:lnSpc>
                <a:spcPct val="120000"/>
              </a:lnSpc>
              <a:spcAft>
                <a:spcPts val="800"/>
              </a:spcAft>
              <a:buFont typeface="Wingdings" panose="05000000000000000000" pitchFamily="2" charset="2"/>
              <a:buChar char="q"/>
            </a:pPr>
            <a:r>
              <a:rPr lang="fa-IR" sz="8800" dirty="0">
                <a:effectLst/>
                <a:latin typeface="Calibri" panose="020F0502020204030204" pitchFamily="34" charset="0"/>
                <a:ea typeface="Calibri" panose="020F0502020204030204" pitchFamily="34" charset="0"/>
                <a:cs typeface="B Zar" panose="00000400000000000000" pitchFamily="2" charset="-78"/>
              </a:rPr>
              <a:t>با توجه به اینکه یکی از مهم ترین عوامل غیرتغذیه ای که در بروز بیماری های مزمن نقش دارد کم تحرکی است، توصیه می شود هر فرد بالغ حداقل 3 روز در هفته و هر بار 45 دقیقه و یا 5 روز در هفته و هر بار 30 دقیقه ورزش کند. ورزش در سنین میانسالی باعث افزایش توده استخوانی می شود. توصیه می شود که افراد برنامه ورزشی منظم، طولانی و متناوب داشته باشند. ورزش در بزرگسالان می تواند شامل حرکات نرم، سبک، آیروبیک (هوازی)، بدن سازی، راه رفتن تند و دویدن آرام باشد. انواع ورزش هایی که با تحمل وزن همراه هستند و برای پیشگیری از استئوپروز در همه سنین توصیه می شوند عبارتند از: پیاده روی، دوی آهسته، نرمش آیروبیک، تنیس و پاروزدن</a:t>
            </a:r>
            <a:r>
              <a:rPr lang="en-US" sz="8800" dirty="0">
                <a:effectLst/>
                <a:latin typeface="Calibri" panose="020F0502020204030204" pitchFamily="34" charset="0"/>
                <a:ea typeface="Calibri" panose="020F0502020204030204" pitchFamily="34" charset="0"/>
                <a:cs typeface="B Zar" panose="00000400000000000000" pitchFamily="2" charset="-78"/>
              </a:rPr>
              <a:t>.</a:t>
            </a:r>
          </a:p>
        </p:txBody>
      </p:sp>
    </p:spTree>
    <p:extLst>
      <p:ext uri="{BB962C8B-B14F-4D97-AF65-F5344CB8AC3E}">
        <p14:creationId xmlns:p14="http://schemas.microsoft.com/office/powerpoint/2010/main" val="198147767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4CA309-1702-3D4C-551A-CADBB020637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A2E3C08-6971-355E-1239-C0D2463FF223}"/>
              </a:ext>
            </a:extLst>
          </p:cNvPr>
          <p:cNvSpPr>
            <a:spLocks noGrp="1"/>
          </p:cNvSpPr>
          <p:nvPr>
            <p:ph type="ctrTitle"/>
          </p:nvPr>
        </p:nvSpPr>
        <p:spPr>
          <a:xfrm>
            <a:off x="4973782" y="-360219"/>
            <a:ext cx="7218218" cy="4405746"/>
          </a:xfrm>
        </p:spPr>
        <p:txBody>
          <a:bodyPr>
            <a:normAutofit/>
          </a:bodyPr>
          <a:lstStyle/>
          <a:p>
            <a:pPr algn="ctr" rtl="1"/>
            <a:r>
              <a:rPr lang="fa-IR" sz="4400" b="1" dirty="0">
                <a:solidFill>
                  <a:srgbClr val="C00000"/>
                </a:solidFill>
                <a:cs typeface="B Zar" pitchFamily="2" charset="-78"/>
              </a:rPr>
              <a:t>غربالگری تغذیه ای 30 تا 59 سال (میانسالان) </a:t>
            </a:r>
            <a:br>
              <a:rPr lang="fa-IR" dirty="0">
                <a:cs typeface="B Zar" pitchFamily="2" charset="-78"/>
              </a:rPr>
            </a:br>
            <a:r>
              <a:rPr lang="fa-IR" sz="4400" b="1" dirty="0">
                <a:solidFill>
                  <a:srgbClr val="0070C0"/>
                </a:solidFill>
                <a:cs typeface="B Zar" pitchFamily="2" charset="-78"/>
              </a:rPr>
              <a:t>ویژه مراقب سلامت /بهورز</a:t>
            </a:r>
            <a:endParaRPr lang="en-US" sz="4400" b="1" dirty="0">
              <a:solidFill>
                <a:srgbClr val="0070C0"/>
              </a:solidFill>
              <a:cs typeface="B Zar" pitchFamily="2" charset="-78"/>
            </a:endParaRPr>
          </a:p>
        </p:txBody>
      </p:sp>
      <p:sp>
        <p:nvSpPr>
          <p:cNvPr id="3" name="Subtitle 2">
            <a:extLst>
              <a:ext uri="{FF2B5EF4-FFF2-40B4-BE49-F238E27FC236}">
                <a16:creationId xmlns:a16="http://schemas.microsoft.com/office/drawing/2014/main" id="{D94A33BA-B958-83E6-AD43-D47B37CBAD44}"/>
              </a:ext>
            </a:extLst>
          </p:cNvPr>
          <p:cNvSpPr>
            <a:spLocks noGrp="1"/>
          </p:cNvSpPr>
          <p:nvPr>
            <p:ph type="subTitle" idx="1"/>
          </p:nvPr>
        </p:nvSpPr>
        <p:spPr>
          <a:xfrm>
            <a:off x="6209071" y="4971263"/>
            <a:ext cx="5982929" cy="1690255"/>
          </a:xfrm>
        </p:spPr>
        <p:txBody>
          <a:bodyPr>
            <a:normAutofit/>
          </a:bodyPr>
          <a:lstStyle/>
          <a:p>
            <a:pPr algn="r" rtl="1"/>
            <a:endParaRPr lang="fa-IR" b="1" dirty="0">
              <a:solidFill>
                <a:srgbClr val="7030A0"/>
              </a:solidFill>
            </a:endParaRPr>
          </a:p>
          <a:p>
            <a:pPr algn="r" rtl="1"/>
            <a:r>
              <a:rPr lang="fa-IR" b="1" dirty="0">
                <a:solidFill>
                  <a:srgbClr val="7030A0"/>
                </a:solidFill>
                <a:cs typeface="B Zar" panose="00000400000000000000" pitchFamily="2" charset="-78"/>
              </a:rPr>
              <a:t>منبع:</a:t>
            </a:r>
          </a:p>
          <a:p>
            <a:pPr algn="r" rtl="1"/>
            <a:r>
              <a:rPr lang="fa-IR" b="1" dirty="0">
                <a:solidFill>
                  <a:srgbClr val="7030A0"/>
                </a:solidFill>
                <a:cs typeface="B Zar" panose="00000400000000000000" pitchFamily="2" charset="-78"/>
              </a:rPr>
              <a:t>بسته جامع خدمات تغذیه در برنامه تحول سلامت ویژه مراقب سلامت، بهورز، ماما، کارشناس تغذیه و پزشک </a:t>
            </a:r>
            <a:endParaRPr lang="en-US" b="1" dirty="0">
              <a:solidFill>
                <a:srgbClr val="7030A0"/>
              </a:solidFill>
              <a:cs typeface="B Zar" panose="00000400000000000000" pitchFamily="2" charset="-78"/>
            </a:endParaRPr>
          </a:p>
        </p:txBody>
      </p:sp>
      <p:pic>
        <p:nvPicPr>
          <p:cNvPr id="4" name="Picture 3">
            <a:extLst>
              <a:ext uri="{FF2B5EF4-FFF2-40B4-BE49-F238E27FC236}">
                <a16:creationId xmlns:a16="http://schemas.microsoft.com/office/drawing/2014/main" id="{FC3C3DED-BCCE-8D47-F72B-793A6BAF0417}"/>
              </a:ext>
            </a:extLst>
          </p:cNvPr>
          <p:cNvPicPr>
            <a:picLocks noChangeAspect="1"/>
          </p:cNvPicPr>
          <p:nvPr/>
        </p:nvPicPr>
        <p:blipFill>
          <a:blip r:embed="rId2"/>
          <a:stretch>
            <a:fillRect/>
          </a:stretch>
        </p:blipFill>
        <p:spPr>
          <a:xfrm>
            <a:off x="775855" y="193964"/>
            <a:ext cx="4162425" cy="6400800"/>
          </a:xfrm>
          <a:prstGeom prst="rect">
            <a:avLst/>
          </a:prstGeom>
        </p:spPr>
      </p:pic>
    </p:spTree>
    <p:extLst>
      <p:ext uri="{BB962C8B-B14F-4D97-AF65-F5344CB8AC3E}">
        <p14:creationId xmlns:p14="http://schemas.microsoft.com/office/powerpoint/2010/main" val="225494921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C0B80E-E354-4954-29EB-0364C6391126}"/>
              </a:ext>
            </a:extLst>
          </p:cNvPr>
          <p:cNvSpPr>
            <a:spLocks noGrp="1"/>
          </p:cNvSpPr>
          <p:nvPr>
            <p:ph type="title"/>
          </p:nvPr>
        </p:nvSpPr>
        <p:spPr>
          <a:xfrm>
            <a:off x="439993" y="160758"/>
            <a:ext cx="11312013" cy="667262"/>
          </a:xfrm>
          <a:solidFill>
            <a:srgbClr val="DDFFFF"/>
          </a:solidFill>
        </p:spPr>
        <p:txBody>
          <a:bodyPr>
            <a:normAutofit fontScale="90000"/>
          </a:bodyPr>
          <a:lstStyle/>
          <a:p>
            <a:pPr algn="ctr" rtl="1"/>
            <a:r>
              <a:rPr lang="fa-IR" b="1" dirty="0">
                <a:cs typeface="B Titr" panose="00000700000000000000" pitchFamily="2" charset="-78"/>
              </a:rPr>
              <a:t>فرایند و فلوچارت ارجاع</a:t>
            </a:r>
            <a:endParaRPr lang="fa-IR" dirty="0">
              <a:cs typeface="B Titr" panose="00000700000000000000" pitchFamily="2" charset="-78"/>
            </a:endParaRPr>
          </a:p>
        </p:txBody>
      </p:sp>
      <p:pic>
        <p:nvPicPr>
          <p:cNvPr id="4" name="Picture 3">
            <a:extLst>
              <a:ext uri="{FF2B5EF4-FFF2-40B4-BE49-F238E27FC236}">
                <a16:creationId xmlns:a16="http://schemas.microsoft.com/office/drawing/2014/main" id="{B951E112-1256-EE20-7CE9-8FFA961E3B6C}"/>
              </a:ext>
            </a:extLst>
          </p:cNvPr>
          <p:cNvPicPr>
            <a:picLocks noChangeAspect="1"/>
          </p:cNvPicPr>
          <p:nvPr/>
        </p:nvPicPr>
        <p:blipFill>
          <a:blip r:embed="rId2"/>
          <a:stretch>
            <a:fillRect/>
          </a:stretch>
        </p:blipFill>
        <p:spPr>
          <a:xfrm>
            <a:off x="0" y="1065992"/>
            <a:ext cx="9247239" cy="5792008"/>
          </a:xfrm>
          <a:prstGeom prst="rect">
            <a:avLst/>
          </a:prstGeom>
        </p:spPr>
      </p:pic>
      <p:sp>
        <p:nvSpPr>
          <p:cNvPr id="5" name="Title 1">
            <a:extLst>
              <a:ext uri="{FF2B5EF4-FFF2-40B4-BE49-F238E27FC236}">
                <a16:creationId xmlns:a16="http://schemas.microsoft.com/office/drawing/2014/main" id="{EE7AFD27-BC49-A242-16CB-2B95FBEF80EF}"/>
              </a:ext>
            </a:extLst>
          </p:cNvPr>
          <p:cNvSpPr txBox="1">
            <a:spLocks/>
          </p:cNvSpPr>
          <p:nvPr/>
        </p:nvSpPr>
        <p:spPr>
          <a:xfrm>
            <a:off x="8259096" y="907344"/>
            <a:ext cx="3765755" cy="4154937"/>
          </a:xfrm>
          <a:prstGeom prst="rect">
            <a:avLst/>
          </a:prstGeom>
          <a:solidFill>
            <a:schemeClr val="accent6">
              <a:lumMod val="20000"/>
              <a:lumOff val="8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rtl="1"/>
            <a:r>
              <a:rPr lang="fa-IR" sz="2500" b="1" dirty="0">
                <a:cs typeface="B Titr" panose="00000700000000000000" pitchFamily="2" charset="-78"/>
              </a:rPr>
              <a:t>اقدامات کلی مراقبین سلامت و بهورزان:</a:t>
            </a:r>
          </a:p>
          <a:p>
            <a:pPr marL="342900" indent="-342900" algn="justLow" rtl="1">
              <a:buFont typeface="Arial" panose="020B0604020202020204" pitchFamily="34" charset="0"/>
              <a:buChar char="•"/>
            </a:pPr>
            <a:r>
              <a:rPr lang="fa-IR" sz="1800" b="1" dirty="0">
                <a:highlight>
                  <a:srgbClr val="FFE7FF"/>
                </a:highlight>
                <a:cs typeface="B Mitra" panose="00000400000000000000" pitchFamily="2" charset="-78"/>
              </a:rPr>
              <a:t>اندازه گیری صحیح وزن و قد و دور کمر</a:t>
            </a:r>
          </a:p>
          <a:p>
            <a:pPr marL="342900" indent="-342900" algn="justLow" rtl="1">
              <a:buFont typeface="Arial" panose="020B0604020202020204" pitchFamily="34" charset="0"/>
              <a:buChar char="•"/>
            </a:pPr>
            <a:r>
              <a:rPr lang="fa-IR" sz="1800" b="1" dirty="0">
                <a:cs typeface="B Mitra" panose="00000400000000000000" pitchFamily="2" charset="-78"/>
              </a:rPr>
              <a:t>غربالگری تغذیه ای و ارائه مکمل</a:t>
            </a:r>
          </a:p>
          <a:p>
            <a:pPr marL="342900" indent="-342900" algn="justLow" rtl="1">
              <a:buFont typeface="Arial" panose="020B0604020202020204" pitchFamily="34" charset="0"/>
              <a:buChar char="•"/>
            </a:pPr>
            <a:r>
              <a:rPr lang="fa-IR" sz="1800" b="1" dirty="0">
                <a:cs typeface="B Mitra" panose="00000400000000000000" pitchFamily="2" charset="-78"/>
              </a:rPr>
              <a:t>ثبت صحیح در سامانه</a:t>
            </a:r>
          </a:p>
          <a:p>
            <a:pPr marL="342900" indent="-342900" algn="justLow" rtl="1">
              <a:buFont typeface="Arial" panose="020B0604020202020204" pitchFamily="34" charset="0"/>
              <a:buChar char="•"/>
            </a:pPr>
            <a:r>
              <a:rPr lang="fa-IR" sz="1800" b="1" dirty="0">
                <a:cs typeface="B Mitra" panose="00000400000000000000" pitchFamily="2" charset="-78"/>
              </a:rPr>
              <a:t>آموزش به افراد مبتلا به اضافه وزن و چاقی</a:t>
            </a:r>
          </a:p>
          <a:p>
            <a:pPr marL="285750" indent="-285750" algn="justLow" rtl="1">
              <a:buFont typeface="Arial" panose="020B0604020202020204" pitchFamily="34" charset="0"/>
              <a:buChar char="•"/>
            </a:pPr>
            <a:r>
              <a:rPr lang="fa-IR" sz="1800" b="1" dirty="0">
                <a:highlight>
                  <a:srgbClr val="FFE7FF"/>
                </a:highlight>
                <a:cs typeface="B Mitra" panose="00000400000000000000" pitchFamily="2" charset="-78"/>
              </a:rPr>
              <a:t>کنترل وزن 3 ماه بعد </a:t>
            </a:r>
            <a:r>
              <a:rPr lang="fa-IR" sz="1800" b="1" dirty="0">
                <a:cs typeface="B Mitra" panose="00000400000000000000" pitchFamily="2" charset="-78"/>
              </a:rPr>
              <a:t>در افراد مبتلا به اضافه وزن و در صورت عدم تغییر فرد: تداوم آموزش ها و کنترل الگوی مصرف و در صورت پیش روی به سوی چاقی،ارجاع به کارشناس تغذیه </a:t>
            </a:r>
          </a:p>
          <a:p>
            <a:pPr algn="justLow" rtl="1"/>
            <a:r>
              <a:rPr lang="fa-IR" sz="1800" b="1" dirty="0">
                <a:highlight>
                  <a:srgbClr val="FFE7FF"/>
                </a:highlight>
                <a:cs typeface="B Mitra" panose="00000400000000000000" pitchFamily="2" charset="-78"/>
              </a:rPr>
              <a:t>• پیگیری برای مراجعه به کارشناس تغذیه</a:t>
            </a:r>
          </a:p>
          <a:p>
            <a:pPr algn="ctr" rtl="1"/>
            <a:endParaRPr lang="fa-IR" dirty="0">
              <a:cs typeface="B Titr" panose="00000700000000000000" pitchFamily="2" charset="-78"/>
            </a:endParaRPr>
          </a:p>
        </p:txBody>
      </p:sp>
    </p:spTree>
    <p:extLst>
      <p:ext uri="{BB962C8B-B14F-4D97-AF65-F5344CB8AC3E}">
        <p14:creationId xmlns:p14="http://schemas.microsoft.com/office/powerpoint/2010/main" val="96461687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CC6736-D409-4273-3493-B3502D94B6D0}"/>
              </a:ext>
            </a:extLst>
          </p:cNvPr>
          <p:cNvSpPr>
            <a:spLocks noGrp="1"/>
          </p:cNvSpPr>
          <p:nvPr>
            <p:ph type="title"/>
          </p:nvPr>
        </p:nvSpPr>
        <p:spPr>
          <a:xfrm>
            <a:off x="0" y="0"/>
            <a:ext cx="12192000" cy="560439"/>
          </a:xfrm>
          <a:solidFill>
            <a:srgbClr val="FFEBFF"/>
          </a:solidFill>
        </p:spPr>
        <p:txBody>
          <a:bodyPr>
            <a:noAutofit/>
          </a:bodyPr>
          <a:lstStyle/>
          <a:p>
            <a:pPr algn="ctr" rtl="1"/>
            <a:r>
              <a:rPr lang="fa-IR" sz="2800" b="1" dirty="0">
                <a:cs typeface="B Titr" panose="00000700000000000000" pitchFamily="2" charset="-78"/>
              </a:rPr>
              <a:t>غربالگری تغذیه ای جوانان29-18 سال ویژه مراقب سلامت/بهورز مبتلا </a:t>
            </a:r>
            <a:r>
              <a:rPr lang="fa-IR" sz="2800" b="1" dirty="0">
                <a:solidFill>
                  <a:srgbClr val="FF0000"/>
                </a:solidFill>
                <a:cs typeface="B Titr" panose="00000700000000000000" pitchFamily="2" charset="-78"/>
              </a:rPr>
              <a:t>به اضافه وزن و چاقی</a:t>
            </a:r>
          </a:p>
        </p:txBody>
      </p:sp>
      <p:pic>
        <p:nvPicPr>
          <p:cNvPr id="4" name="Picture 3">
            <a:extLst>
              <a:ext uri="{FF2B5EF4-FFF2-40B4-BE49-F238E27FC236}">
                <a16:creationId xmlns:a16="http://schemas.microsoft.com/office/drawing/2014/main" id="{1598FF6F-58A1-151C-83AB-F26B59A52DB0}"/>
              </a:ext>
            </a:extLst>
          </p:cNvPr>
          <p:cNvPicPr>
            <a:picLocks noChangeAspect="1"/>
          </p:cNvPicPr>
          <p:nvPr/>
        </p:nvPicPr>
        <p:blipFill>
          <a:blip r:embed="rId2"/>
          <a:stretch>
            <a:fillRect/>
          </a:stretch>
        </p:blipFill>
        <p:spPr>
          <a:xfrm>
            <a:off x="1371600" y="560439"/>
            <a:ext cx="9674942" cy="6194322"/>
          </a:xfrm>
          <a:prstGeom prst="rect">
            <a:avLst/>
          </a:prstGeom>
        </p:spPr>
      </p:pic>
    </p:spTree>
    <p:extLst>
      <p:ext uri="{BB962C8B-B14F-4D97-AF65-F5344CB8AC3E}">
        <p14:creationId xmlns:p14="http://schemas.microsoft.com/office/powerpoint/2010/main" val="9585788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2237F9F9-F760-EF9C-82D6-5442FC158ACB}"/>
              </a:ext>
            </a:extLst>
          </p:cNvPr>
          <p:cNvGraphicFramePr>
            <a:graphicFrameLocks noGrp="1"/>
          </p:cNvGraphicFramePr>
          <p:nvPr>
            <p:extLst>
              <p:ext uri="{D42A27DB-BD31-4B8C-83A1-F6EECF244321}">
                <p14:modId xmlns:p14="http://schemas.microsoft.com/office/powerpoint/2010/main" val="3436856769"/>
              </p:ext>
            </p:extLst>
          </p:nvPr>
        </p:nvGraphicFramePr>
        <p:xfrm>
          <a:off x="2139951" y="2060575"/>
          <a:ext cx="7596187" cy="3690938"/>
        </p:xfrm>
        <a:graphic>
          <a:graphicData uri="http://schemas.openxmlformats.org/drawingml/2006/table">
            <a:tbl>
              <a:tblPr/>
              <a:tblGrid>
                <a:gridCol w="2146177">
                  <a:extLst>
                    <a:ext uri="{9D8B030D-6E8A-4147-A177-3AD203B41FA5}">
                      <a16:colId xmlns:a16="http://schemas.microsoft.com/office/drawing/2014/main" val="20000"/>
                    </a:ext>
                  </a:extLst>
                </a:gridCol>
                <a:gridCol w="874979">
                  <a:extLst>
                    <a:ext uri="{9D8B030D-6E8A-4147-A177-3AD203B41FA5}">
                      <a16:colId xmlns:a16="http://schemas.microsoft.com/office/drawing/2014/main" val="20001"/>
                    </a:ext>
                  </a:extLst>
                </a:gridCol>
                <a:gridCol w="790878">
                  <a:extLst>
                    <a:ext uri="{9D8B030D-6E8A-4147-A177-3AD203B41FA5}">
                      <a16:colId xmlns:a16="http://schemas.microsoft.com/office/drawing/2014/main" val="20002"/>
                    </a:ext>
                  </a:extLst>
                </a:gridCol>
                <a:gridCol w="1008112">
                  <a:extLst>
                    <a:ext uri="{9D8B030D-6E8A-4147-A177-3AD203B41FA5}">
                      <a16:colId xmlns:a16="http://schemas.microsoft.com/office/drawing/2014/main" val="20003"/>
                    </a:ext>
                  </a:extLst>
                </a:gridCol>
                <a:gridCol w="936104">
                  <a:extLst>
                    <a:ext uri="{9D8B030D-6E8A-4147-A177-3AD203B41FA5}">
                      <a16:colId xmlns:a16="http://schemas.microsoft.com/office/drawing/2014/main" val="20004"/>
                    </a:ext>
                  </a:extLst>
                </a:gridCol>
                <a:gridCol w="936104">
                  <a:extLst>
                    <a:ext uri="{9D8B030D-6E8A-4147-A177-3AD203B41FA5}">
                      <a16:colId xmlns:a16="http://schemas.microsoft.com/office/drawing/2014/main" val="20005"/>
                    </a:ext>
                  </a:extLst>
                </a:gridCol>
                <a:gridCol w="903833">
                  <a:extLst>
                    <a:ext uri="{9D8B030D-6E8A-4147-A177-3AD203B41FA5}">
                      <a16:colId xmlns:a16="http://schemas.microsoft.com/office/drawing/2014/main" val="3727269537"/>
                    </a:ext>
                  </a:extLst>
                </a:gridCol>
              </a:tblGrid>
              <a:tr h="901802">
                <a:tc>
                  <a:txBody>
                    <a:bodyPr/>
                    <a:lstStyle/>
                    <a:p>
                      <a:pPr marL="0" marR="0" algn="ctr">
                        <a:lnSpc>
                          <a:spcPct val="115000"/>
                        </a:lnSpc>
                        <a:spcBef>
                          <a:spcPts val="0"/>
                        </a:spcBef>
                        <a:spcAft>
                          <a:spcPts val="0"/>
                        </a:spcAft>
                      </a:pPr>
                      <a:r>
                        <a:rPr lang="en-US" sz="1900" b="1" kern="1200" dirty="0">
                          <a:solidFill>
                            <a:schemeClr val="tx1"/>
                          </a:solidFill>
                          <a:effectLst>
                            <a:outerShdw blurRad="38100" dist="38100" dir="2700000" algn="tl">
                              <a:srgbClr val="000000">
                                <a:alpha val="43000"/>
                              </a:srgbClr>
                            </a:outerShdw>
                          </a:effectLst>
                          <a:latin typeface="Calibri" panose="020F0502020204030204" pitchFamily="34" charset="0"/>
                          <a:ea typeface="Times New Roman" panose="02020603050405020304" pitchFamily="18" charset="0"/>
                          <a:cs typeface="B Mitra" panose="00000400000000000000" pitchFamily="2" charset="-78"/>
                        </a:rPr>
                        <a:t> </a:t>
                      </a:r>
                      <a:r>
                        <a:rPr lang="fa-IR" sz="1900" b="1" kern="1200" dirty="0">
                          <a:solidFill>
                            <a:schemeClr val="tx1"/>
                          </a:solidFill>
                          <a:effectLst>
                            <a:outerShdw blurRad="38100" dist="38100" dir="2700000" algn="tl">
                              <a:srgbClr val="000000">
                                <a:alpha val="43000"/>
                              </a:srgbClr>
                            </a:outerShdw>
                          </a:effectLst>
                          <a:latin typeface="Calibri" panose="020F0502020204030204" pitchFamily="34" charset="0"/>
                          <a:ea typeface="Times New Roman" panose="02020603050405020304" pitchFamily="18" charset="0"/>
                          <a:cs typeface="B Mitra" panose="00000400000000000000" pitchFamily="2" charset="-78"/>
                        </a:rPr>
                        <a:t>بررسی کشوری</a:t>
                      </a:r>
                      <a:endParaRPr lang="en-US" sz="1900" dirty="0">
                        <a:solidFill>
                          <a:schemeClr val="tx1"/>
                        </a:solidFill>
                        <a:effectLst/>
                        <a:latin typeface="Calibri" panose="020F0502020204030204" pitchFamily="34" charset="0"/>
                        <a:ea typeface="Calibri" panose="020F0502020204030204" pitchFamily="34" charset="0"/>
                        <a:cs typeface="B Mitra" panose="00000400000000000000" pitchFamily="2" charset="-78"/>
                      </a:endParaRPr>
                    </a:p>
                  </a:txBody>
                  <a:tcPr marL="40801" marR="40801" marT="5668" marB="0" anchor="ctr">
                    <a:lnL w="2857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0"/>
                        </a:spcAft>
                      </a:pPr>
                      <a:r>
                        <a:rPr lang="fa-IR" sz="1900" b="1" dirty="0">
                          <a:solidFill>
                            <a:schemeClr val="tx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Mitra" panose="00000400000000000000" pitchFamily="2" charset="-78"/>
                        </a:rPr>
                        <a:t>1368</a:t>
                      </a:r>
                      <a:endParaRPr lang="en-US" sz="1900" b="1" dirty="0">
                        <a:solidFill>
                          <a:schemeClr val="tx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Mitra" panose="00000400000000000000" pitchFamily="2" charset="-78"/>
                      </a:endParaRPr>
                    </a:p>
                  </a:txBody>
                  <a:tcPr marL="40801" marR="40801" marT="566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0"/>
                        </a:spcAft>
                      </a:pPr>
                      <a:r>
                        <a:rPr lang="fa-IR" sz="1900" b="1" dirty="0">
                          <a:solidFill>
                            <a:schemeClr val="tx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Mitra" panose="00000400000000000000" pitchFamily="2" charset="-78"/>
                        </a:rPr>
                        <a:t>1375</a:t>
                      </a:r>
                      <a:endParaRPr lang="en-US" sz="1900" b="1" dirty="0">
                        <a:solidFill>
                          <a:schemeClr val="tx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Mitra" panose="00000400000000000000" pitchFamily="2" charset="-78"/>
                      </a:endParaRPr>
                    </a:p>
                  </a:txBody>
                  <a:tcPr marL="40801" marR="40801" marT="566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0"/>
                        </a:spcAft>
                      </a:pPr>
                      <a:r>
                        <a:rPr lang="fa-IR" sz="1900" b="1" dirty="0">
                          <a:solidFill>
                            <a:schemeClr val="tx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Mitra" panose="00000400000000000000" pitchFamily="2" charset="-78"/>
                        </a:rPr>
                        <a:t>1380</a:t>
                      </a:r>
                      <a:endParaRPr lang="en-US" sz="1900" b="1" dirty="0">
                        <a:solidFill>
                          <a:schemeClr val="tx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Mitra" panose="00000400000000000000" pitchFamily="2" charset="-78"/>
                      </a:endParaRPr>
                    </a:p>
                  </a:txBody>
                  <a:tcPr marL="40801" marR="40801" marT="566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0"/>
                        </a:spcAft>
                      </a:pPr>
                      <a:r>
                        <a:rPr lang="fa-IR" sz="1900" b="1" dirty="0">
                          <a:solidFill>
                            <a:schemeClr val="tx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Mitra" panose="00000400000000000000" pitchFamily="2" charset="-78"/>
                        </a:rPr>
                        <a:t>1386</a:t>
                      </a:r>
                      <a:endParaRPr lang="en-US" sz="1900" b="1" dirty="0">
                        <a:solidFill>
                          <a:schemeClr val="tx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Mitra" panose="00000400000000000000" pitchFamily="2" charset="-78"/>
                      </a:endParaRPr>
                    </a:p>
                  </a:txBody>
                  <a:tcPr marL="40801" marR="40801" marT="5668" marB="0" anchor="ctr">
                    <a:lnL w="12700" cap="flat" cmpd="sng"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0"/>
                        </a:spcAft>
                      </a:pPr>
                      <a:r>
                        <a:rPr lang="fa-IR" sz="1900" b="1" dirty="0">
                          <a:solidFill>
                            <a:schemeClr val="tx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Mitra" panose="00000400000000000000" pitchFamily="2" charset="-78"/>
                        </a:rPr>
                        <a:t>1393</a:t>
                      </a:r>
                      <a:endParaRPr lang="en-US" sz="1900" b="1" dirty="0">
                        <a:solidFill>
                          <a:schemeClr val="tx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Mitra" panose="00000400000000000000" pitchFamily="2" charset="-78"/>
                      </a:endParaRPr>
                    </a:p>
                  </a:txBody>
                  <a:tcPr marL="0" marR="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0"/>
                        </a:spcAft>
                      </a:pPr>
                      <a:r>
                        <a:rPr lang="fa-IR" sz="1900" b="1" dirty="0">
                          <a:solidFill>
                            <a:schemeClr val="tx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Mitra" panose="00000400000000000000" pitchFamily="2" charset="-78"/>
                        </a:rPr>
                        <a:t>1402</a:t>
                      </a:r>
                      <a:endParaRPr lang="en-US" sz="1900" b="1" dirty="0">
                        <a:solidFill>
                          <a:schemeClr val="tx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Mitra" panose="00000400000000000000" pitchFamily="2" charset="-78"/>
                      </a:endParaRPr>
                    </a:p>
                  </a:txBody>
                  <a:tcPr marL="0" marR="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0"/>
                  </a:ext>
                </a:extLst>
              </a:tr>
              <a:tr h="943667">
                <a:tc>
                  <a:txBody>
                    <a:bodyPr/>
                    <a:lstStyle/>
                    <a:p>
                      <a:pPr marL="0" marR="0" algn="ctr" rtl="1">
                        <a:lnSpc>
                          <a:spcPct val="115000"/>
                        </a:lnSpc>
                        <a:spcBef>
                          <a:spcPts val="0"/>
                        </a:spcBef>
                        <a:spcAft>
                          <a:spcPts val="0"/>
                        </a:spcAft>
                      </a:pPr>
                      <a:r>
                        <a:rPr lang="ar-SA" sz="2000" b="1" kern="1200" dirty="0">
                          <a:solidFill>
                            <a:schemeClr val="tx1"/>
                          </a:solidFill>
                          <a:effectLst/>
                          <a:latin typeface="Calibri" panose="020F0502020204030204" pitchFamily="34" charset="0"/>
                          <a:ea typeface="Times New Roman" panose="02020603050405020304" pitchFamily="18" charset="0"/>
                          <a:cs typeface="B Mitra" panose="00000400000000000000" pitchFamily="2" charset="-78"/>
                        </a:rPr>
                        <a:t>ميانه يد ادرار (</a:t>
                      </a:r>
                      <a:r>
                        <a:rPr lang="en-US" sz="2000" b="1" kern="1200" dirty="0">
                          <a:solidFill>
                            <a:schemeClr val="tx1"/>
                          </a:solidFill>
                          <a:effectLst/>
                          <a:latin typeface="Calibri" panose="020F0502020204030204" pitchFamily="34" charset="0"/>
                          <a:ea typeface="Times New Roman" panose="02020603050405020304" pitchFamily="18" charset="0"/>
                          <a:cs typeface="B Mitra" panose="00000400000000000000" pitchFamily="2" charset="-78"/>
                        </a:rPr>
                        <a:t>µg/l</a:t>
                      </a:r>
                      <a:r>
                        <a:rPr lang="ar-SA" sz="2000" b="1" kern="1200" dirty="0">
                          <a:solidFill>
                            <a:schemeClr val="tx1"/>
                          </a:solidFill>
                          <a:effectLst/>
                          <a:latin typeface="Calibri" panose="020F0502020204030204" pitchFamily="34" charset="0"/>
                          <a:ea typeface="Times New Roman" panose="02020603050405020304" pitchFamily="18" charset="0"/>
                          <a:cs typeface="B Mitra" panose="00000400000000000000" pitchFamily="2" charset="-78"/>
                        </a:rPr>
                        <a:t>)</a:t>
                      </a:r>
                      <a:endParaRPr lang="en-US" sz="2000" dirty="0">
                        <a:solidFill>
                          <a:schemeClr val="tx1"/>
                        </a:solidFill>
                        <a:effectLst/>
                        <a:latin typeface="Calibri" panose="020F0502020204030204" pitchFamily="34" charset="0"/>
                        <a:ea typeface="Calibri" panose="020F0502020204030204" pitchFamily="34" charset="0"/>
                        <a:cs typeface="B Mitra" panose="00000400000000000000" pitchFamily="2" charset="-78"/>
                      </a:endParaRPr>
                    </a:p>
                  </a:txBody>
                  <a:tcPr marL="40801" marR="40801" marT="5668" marB="0" anchor="ctr">
                    <a:lnL w="2857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marL="0" marR="0" algn="ctr">
                        <a:lnSpc>
                          <a:spcPct val="115000"/>
                        </a:lnSpc>
                        <a:spcBef>
                          <a:spcPts val="0"/>
                        </a:spcBef>
                        <a:spcAft>
                          <a:spcPts val="0"/>
                        </a:spcAft>
                      </a:pPr>
                      <a:r>
                        <a:rPr lang="fa-IR" sz="2000" b="1" dirty="0">
                          <a:solidFill>
                            <a:schemeClr val="tx1"/>
                          </a:solidFill>
                          <a:effectLst/>
                          <a:latin typeface="Calibri" panose="020F0502020204030204" pitchFamily="34" charset="0"/>
                          <a:ea typeface="Calibri" panose="020F0502020204030204" pitchFamily="34" charset="0"/>
                          <a:cs typeface="B Mitra" panose="00000400000000000000" pitchFamily="2" charset="-78"/>
                        </a:rPr>
                        <a:t>50</a:t>
                      </a:r>
                      <a:endParaRPr lang="en-US" sz="2000" b="1" dirty="0">
                        <a:solidFill>
                          <a:schemeClr val="tx1"/>
                        </a:solidFill>
                        <a:effectLst/>
                        <a:latin typeface="Calibri" panose="020F0502020204030204" pitchFamily="34" charset="0"/>
                        <a:ea typeface="Calibri" panose="020F0502020204030204" pitchFamily="34" charset="0"/>
                        <a:cs typeface="B Mitra" panose="00000400000000000000" pitchFamily="2" charset="-78"/>
                      </a:endParaRPr>
                    </a:p>
                  </a:txBody>
                  <a:tcPr marL="40801" marR="40801" marT="566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marL="0" marR="0" algn="ctr">
                        <a:lnSpc>
                          <a:spcPct val="115000"/>
                        </a:lnSpc>
                        <a:spcBef>
                          <a:spcPts val="0"/>
                        </a:spcBef>
                        <a:spcAft>
                          <a:spcPts val="0"/>
                        </a:spcAft>
                      </a:pPr>
                      <a:r>
                        <a:rPr lang="fa-IR" sz="2000" b="1" dirty="0">
                          <a:solidFill>
                            <a:schemeClr val="tx1"/>
                          </a:solidFill>
                          <a:effectLst/>
                          <a:latin typeface="Calibri" panose="020F0502020204030204" pitchFamily="34" charset="0"/>
                          <a:ea typeface="Calibri" panose="020F0502020204030204" pitchFamily="34" charset="0"/>
                          <a:cs typeface="B Mitra" panose="00000400000000000000" pitchFamily="2" charset="-78"/>
                        </a:rPr>
                        <a:t>200</a:t>
                      </a:r>
                      <a:endParaRPr lang="en-US" sz="2000" b="1" dirty="0">
                        <a:solidFill>
                          <a:schemeClr val="tx1"/>
                        </a:solidFill>
                        <a:effectLst/>
                        <a:latin typeface="Calibri" panose="020F0502020204030204" pitchFamily="34" charset="0"/>
                        <a:ea typeface="Calibri" panose="020F0502020204030204" pitchFamily="34" charset="0"/>
                        <a:cs typeface="B Mitra" panose="00000400000000000000" pitchFamily="2" charset="-78"/>
                      </a:endParaRPr>
                    </a:p>
                  </a:txBody>
                  <a:tcPr marL="40801" marR="40801" marT="566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marL="0" marR="0" algn="ctr">
                        <a:lnSpc>
                          <a:spcPct val="115000"/>
                        </a:lnSpc>
                        <a:spcBef>
                          <a:spcPts val="0"/>
                        </a:spcBef>
                        <a:spcAft>
                          <a:spcPts val="0"/>
                        </a:spcAft>
                      </a:pPr>
                      <a:r>
                        <a:rPr lang="fa-IR" sz="2000" b="1" dirty="0">
                          <a:solidFill>
                            <a:schemeClr val="tx1"/>
                          </a:solidFill>
                          <a:effectLst/>
                          <a:latin typeface="Calibri" panose="020F0502020204030204" pitchFamily="34" charset="0"/>
                          <a:ea typeface="Calibri" panose="020F0502020204030204" pitchFamily="34" charset="0"/>
                          <a:cs typeface="B Mitra" panose="00000400000000000000" pitchFamily="2" charset="-78"/>
                        </a:rPr>
                        <a:t>165</a:t>
                      </a:r>
                      <a:endParaRPr lang="en-US" sz="2000" b="1" dirty="0">
                        <a:solidFill>
                          <a:schemeClr val="tx1"/>
                        </a:solidFill>
                        <a:effectLst/>
                        <a:latin typeface="Calibri" panose="020F0502020204030204" pitchFamily="34" charset="0"/>
                        <a:ea typeface="Calibri" panose="020F0502020204030204" pitchFamily="34" charset="0"/>
                        <a:cs typeface="B Mitra" panose="00000400000000000000" pitchFamily="2" charset="-78"/>
                      </a:endParaRPr>
                    </a:p>
                  </a:txBody>
                  <a:tcPr marL="40801" marR="40801" marT="566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marL="0" marR="0" algn="ctr">
                        <a:lnSpc>
                          <a:spcPct val="115000"/>
                        </a:lnSpc>
                        <a:spcBef>
                          <a:spcPts val="0"/>
                        </a:spcBef>
                        <a:spcAft>
                          <a:spcPts val="0"/>
                        </a:spcAft>
                      </a:pPr>
                      <a:r>
                        <a:rPr lang="fa-IR" sz="2000" b="1" dirty="0">
                          <a:solidFill>
                            <a:schemeClr val="tx1"/>
                          </a:solidFill>
                          <a:effectLst/>
                          <a:latin typeface="Calibri" panose="020F0502020204030204" pitchFamily="34" charset="0"/>
                          <a:ea typeface="Calibri" panose="020F0502020204030204" pitchFamily="34" charset="0"/>
                          <a:cs typeface="B Mitra" panose="00000400000000000000" pitchFamily="2" charset="-78"/>
                        </a:rPr>
                        <a:t>135</a:t>
                      </a:r>
                      <a:endParaRPr lang="en-US" sz="2000" b="1" dirty="0">
                        <a:solidFill>
                          <a:schemeClr val="tx1"/>
                        </a:solidFill>
                        <a:effectLst/>
                        <a:latin typeface="Calibri" panose="020F0502020204030204" pitchFamily="34" charset="0"/>
                        <a:ea typeface="Calibri" panose="020F0502020204030204" pitchFamily="34" charset="0"/>
                        <a:cs typeface="B Mitra" panose="00000400000000000000" pitchFamily="2" charset="-78"/>
                      </a:endParaRPr>
                    </a:p>
                  </a:txBody>
                  <a:tcPr marL="40801" marR="40801" marT="5668" marB="0" anchor="ctr">
                    <a:lnL w="12700" cap="flat" cmpd="sng"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marL="0" marR="0" algn="ctr">
                        <a:lnSpc>
                          <a:spcPct val="115000"/>
                        </a:lnSpc>
                        <a:spcBef>
                          <a:spcPts val="0"/>
                        </a:spcBef>
                        <a:spcAft>
                          <a:spcPts val="0"/>
                        </a:spcAft>
                      </a:pPr>
                      <a:r>
                        <a:rPr lang="fa-IR" sz="2000" b="1" dirty="0">
                          <a:solidFill>
                            <a:schemeClr val="tx1"/>
                          </a:solidFill>
                          <a:effectLst/>
                          <a:latin typeface="Calibri" panose="020F0502020204030204" pitchFamily="34" charset="0"/>
                          <a:ea typeface="Calibri" panose="020F0502020204030204" pitchFamily="34" charset="0"/>
                          <a:cs typeface="B Mitra" panose="00000400000000000000" pitchFamily="2" charset="-78"/>
                        </a:rPr>
                        <a:t>161</a:t>
                      </a:r>
                      <a:endParaRPr lang="en-US" sz="2000" b="1" dirty="0">
                        <a:solidFill>
                          <a:schemeClr val="tx1"/>
                        </a:solidFill>
                        <a:effectLst/>
                        <a:latin typeface="Calibri" panose="020F0502020204030204" pitchFamily="34" charset="0"/>
                        <a:ea typeface="Calibri" panose="020F0502020204030204" pitchFamily="34" charset="0"/>
                        <a:cs typeface="B Mitra" panose="00000400000000000000" pitchFamily="2" charset="-78"/>
                      </a:endParaRPr>
                    </a:p>
                  </a:txBody>
                  <a:tcPr marL="0" marR="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marL="0" marR="0" algn="ctr">
                        <a:lnSpc>
                          <a:spcPct val="115000"/>
                        </a:lnSpc>
                        <a:spcBef>
                          <a:spcPts val="0"/>
                        </a:spcBef>
                        <a:spcAft>
                          <a:spcPts val="0"/>
                        </a:spcAft>
                      </a:pPr>
                      <a:r>
                        <a:rPr lang="fa-IR" sz="2000" b="1" dirty="0">
                          <a:solidFill>
                            <a:schemeClr val="tx1"/>
                          </a:solidFill>
                          <a:effectLst/>
                          <a:latin typeface="Calibri" panose="020F0502020204030204" pitchFamily="34" charset="0"/>
                          <a:ea typeface="Calibri" panose="020F0502020204030204" pitchFamily="34" charset="0"/>
                          <a:cs typeface="B Mitra" panose="00000400000000000000" pitchFamily="2" charset="-78"/>
                        </a:rPr>
                        <a:t>133</a:t>
                      </a:r>
                      <a:endParaRPr lang="en-US" sz="2000" b="1" dirty="0">
                        <a:solidFill>
                          <a:schemeClr val="tx1"/>
                        </a:solidFill>
                        <a:effectLst/>
                        <a:latin typeface="Calibri" panose="020F0502020204030204" pitchFamily="34" charset="0"/>
                        <a:ea typeface="Calibri" panose="020F0502020204030204" pitchFamily="34" charset="0"/>
                        <a:cs typeface="B Mitra" panose="00000400000000000000" pitchFamily="2" charset="-78"/>
                      </a:endParaRPr>
                    </a:p>
                  </a:txBody>
                  <a:tcPr marL="0" marR="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extLst>
                  <a:ext uri="{0D108BD9-81ED-4DB2-BD59-A6C34878D82A}">
                    <a16:rowId xmlns:a16="http://schemas.microsoft.com/office/drawing/2014/main" val="10001"/>
                  </a:ext>
                </a:extLst>
              </a:tr>
              <a:tr h="943667">
                <a:tc>
                  <a:txBody>
                    <a:bodyPr/>
                    <a:lstStyle/>
                    <a:p>
                      <a:pPr marL="0" marR="0" algn="ctr" rtl="1">
                        <a:lnSpc>
                          <a:spcPct val="115000"/>
                        </a:lnSpc>
                        <a:spcBef>
                          <a:spcPts val="0"/>
                        </a:spcBef>
                        <a:spcAft>
                          <a:spcPts val="0"/>
                        </a:spcAft>
                      </a:pPr>
                      <a:r>
                        <a:rPr lang="ar-SA" sz="2000" b="1" kern="1200" dirty="0">
                          <a:solidFill>
                            <a:schemeClr val="tx1"/>
                          </a:solidFill>
                          <a:effectLst/>
                          <a:latin typeface="Calibri" panose="020F0502020204030204" pitchFamily="34" charset="0"/>
                          <a:ea typeface="Times New Roman" panose="02020603050405020304" pitchFamily="18" charset="0"/>
                          <a:cs typeface="B Mitra" panose="00000400000000000000" pitchFamily="2" charset="-78"/>
                        </a:rPr>
                        <a:t>پوشش نمك </a:t>
                      </a:r>
                      <a:endParaRPr lang="en-US" sz="2000" dirty="0">
                        <a:solidFill>
                          <a:schemeClr val="tx1"/>
                        </a:solidFill>
                        <a:effectLst/>
                        <a:latin typeface="Calibri" panose="020F0502020204030204" pitchFamily="34" charset="0"/>
                        <a:ea typeface="Calibri" panose="020F0502020204030204" pitchFamily="34" charset="0"/>
                        <a:cs typeface="B Mitra" panose="00000400000000000000" pitchFamily="2" charset="-78"/>
                      </a:endParaRPr>
                    </a:p>
                    <a:p>
                      <a:pPr marL="0" marR="0" algn="ctr" rtl="1">
                        <a:lnSpc>
                          <a:spcPct val="115000"/>
                        </a:lnSpc>
                        <a:spcBef>
                          <a:spcPts val="0"/>
                        </a:spcBef>
                        <a:spcAft>
                          <a:spcPts val="0"/>
                        </a:spcAft>
                      </a:pPr>
                      <a:r>
                        <a:rPr lang="ar-SA" sz="2000" b="1" kern="1200" dirty="0">
                          <a:solidFill>
                            <a:schemeClr val="tx1"/>
                          </a:solidFill>
                          <a:effectLst/>
                          <a:latin typeface="Calibri" panose="020F0502020204030204" pitchFamily="34" charset="0"/>
                          <a:ea typeface="Times New Roman" panose="02020603050405020304" pitchFamily="18" charset="0"/>
                          <a:cs typeface="B Mitra" panose="00000400000000000000" pitchFamily="2" charset="-78"/>
                        </a:rPr>
                        <a:t>يد دار</a:t>
                      </a:r>
                      <a:r>
                        <a:rPr lang="fa-IR" sz="2000" b="1" kern="1200" dirty="0">
                          <a:solidFill>
                            <a:schemeClr val="tx1"/>
                          </a:solidFill>
                          <a:effectLst/>
                          <a:latin typeface="Calibri" panose="020F0502020204030204" pitchFamily="34" charset="0"/>
                          <a:ea typeface="Times New Roman" panose="02020603050405020304" pitchFamily="18" charset="0"/>
                          <a:cs typeface="B Mitra" panose="00000400000000000000" pitchFamily="2" charset="-78"/>
                        </a:rPr>
                        <a:t>(%)</a:t>
                      </a:r>
                      <a:endParaRPr lang="en-US" sz="2000" dirty="0">
                        <a:solidFill>
                          <a:schemeClr val="tx1"/>
                        </a:solidFill>
                        <a:effectLst/>
                        <a:latin typeface="Calibri" panose="020F0502020204030204" pitchFamily="34" charset="0"/>
                        <a:ea typeface="Calibri" panose="020F0502020204030204" pitchFamily="34" charset="0"/>
                        <a:cs typeface="B Mitra" panose="00000400000000000000" pitchFamily="2" charset="-78"/>
                      </a:endParaRPr>
                    </a:p>
                  </a:txBody>
                  <a:tcPr marL="40801" marR="40801" marT="5668" marB="0" anchor="ctr">
                    <a:lnL w="2857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4"/>
                    </a:solidFill>
                  </a:tcPr>
                </a:tc>
                <a:tc>
                  <a:txBody>
                    <a:bodyPr/>
                    <a:lstStyle/>
                    <a:p>
                      <a:pPr marL="0" marR="0" algn="ctr">
                        <a:lnSpc>
                          <a:spcPct val="115000"/>
                        </a:lnSpc>
                        <a:spcBef>
                          <a:spcPts val="0"/>
                        </a:spcBef>
                        <a:spcAft>
                          <a:spcPts val="0"/>
                        </a:spcAft>
                      </a:pPr>
                      <a:r>
                        <a:rPr lang="fa-IR" sz="2000" b="1" dirty="0">
                          <a:solidFill>
                            <a:schemeClr val="tx1"/>
                          </a:solidFill>
                          <a:effectLst/>
                          <a:latin typeface="Calibri" panose="020F0502020204030204" pitchFamily="34" charset="0"/>
                          <a:ea typeface="Calibri" panose="020F0502020204030204" pitchFamily="34" charset="0"/>
                          <a:cs typeface="B Mitra" panose="00000400000000000000" pitchFamily="2" charset="-78"/>
                        </a:rPr>
                        <a:t>0</a:t>
                      </a:r>
                      <a:endParaRPr lang="en-US" sz="2000" b="1" dirty="0">
                        <a:solidFill>
                          <a:schemeClr val="tx1"/>
                        </a:solidFill>
                        <a:effectLst/>
                        <a:latin typeface="Calibri" panose="020F0502020204030204" pitchFamily="34" charset="0"/>
                        <a:ea typeface="Calibri" panose="020F0502020204030204" pitchFamily="34" charset="0"/>
                        <a:cs typeface="B Mitra" panose="00000400000000000000" pitchFamily="2" charset="-78"/>
                      </a:endParaRPr>
                    </a:p>
                  </a:txBody>
                  <a:tcPr marL="40801" marR="40801" marT="566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4"/>
                    </a:solidFill>
                  </a:tcPr>
                </a:tc>
                <a:tc>
                  <a:txBody>
                    <a:bodyPr/>
                    <a:lstStyle/>
                    <a:p>
                      <a:pPr marL="0" marR="0" algn="ctr">
                        <a:lnSpc>
                          <a:spcPct val="115000"/>
                        </a:lnSpc>
                        <a:spcBef>
                          <a:spcPts val="0"/>
                        </a:spcBef>
                        <a:spcAft>
                          <a:spcPts val="0"/>
                        </a:spcAft>
                      </a:pPr>
                      <a:r>
                        <a:rPr lang="fa-IR" sz="2000" b="1" dirty="0">
                          <a:solidFill>
                            <a:schemeClr val="tx1"/>
                          </a:solidFill>
                          <a:effectLst/>
                          <a:latin typeface="Calibri" panose="020F0502020204030204" pitchFamily="34" charset="0"/>
                          <a:ea typeface="Calibri" panose="020F0502020204030204" pitchFamily="34" charset="0"/>
                          <a:cs typeface="B Mitra" panose="00000400000000000000" pitchFamily="2" charset="-78"/>
                        </a:rPr>
                        <a:t>50</a:t>
                      </a:r>
                      <a:endParaRPr lang="en-US" sz="2000" b="1" dirty="0">
                        <a:solidFill>
                          <a:schemeClr val="tx1"/>
                        </a:solidFill>
                        <a:effectLst/>
                        <a:latin typeface="Calibri" panose="020F0502020204030204" pitchFamily="34" charset="0"/>
                        <a:ea typeface="Calibri" panose="020F0502020204030204" pitchFamily="34" charset="0"/>
                        <a:cs typeface="B Mitra" panose="00000400000000000000" pitchFamily="2" charset="-78"/>
                      </a:endParaRPr>
                    </a:p>
                  </a:txBody>
                  <a:tcPr marL="40801" marR="40801" marT="566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4"/>
                    </a:solidFill>
                  </a:tcPr>
                </a:tc>
                <a:tc>
                  <a:txBody>
                    <a:bodyPr/>
                    <a:lstStyle/>
                    <a:p>
                      <a:pPr marL="0" marR="0" algn="ctr">
                        <a:lnSpc>
                          <a:spcPct val="115000"/>
                        </a:lnSpc>
                        <a:spcBef>
                          <a:spcPts val="0"/>
                        </a:spcBef>
                        <a:spcAft>
                          <a:spcPts val="0"/>
                        </a:spcAft>
                      </a:pPr>
                      <a:r>
                        <a:rPr lang="fa-IR" sz="2000" b="1" dirty="0">
                          <a:solidFill>
                            <a:schemeClr val="tx1"/>
                          </a:solidFill>
                          <a:effectLst/>
                          <a:latin typeface="Calibri" panose="020F0502020204030204" pitchFamily="34" charset="0"/>
                          <a:ea typeface="Calibri" panose="020F0502020204030204" pitchFamily="34" charset="0"/>
                          <a:cs typeface="B Mitra" panose="00000400000000000000" pitchFamily="2" charset="-78"/>
                        </a:rPr>
                        <a:t>95</a:t>
                      </a:r>
                      <a:endParaRPr lang="en-US" sz="2000" b="1" dirty="0">
                        <a:solidFill>
                          <a:schemeClr val="tx1"/>
                        </a:solidFill>
                        <a:effectLst/>
                        <a:latin typeface="Calibri" panose="020F0502020204030204" pitchFamily="34" charset="0"/>
                        <a:ea typeface="Calibri" panose="020F0502020204030204" pitchFamily="34" charset="0"/>
                        <a:cs typeface="B Mitra" panose="00000400000000000000" pitchFamily="2" charset="-78"/>
                      </a:endParaRPr>
                    </a:p>
                  </a:txBody>
                  <a:tcPr marL="40801" marR="40801" marT="566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4"/>
                    </a:solidFill>
                  </a:tcPr>
                </a:tc>
                <a:tc>
                  <a:txBody>
                    <a:bodyPr/>
                    <a:lstStyle/>
                    <a:p>
                      <a:pPr marL="0" marR="0" algn="ctr">
                        <a:lnSpc>
                          <a:spcPct val="115000"/>
                        </a:lnSpc>
                        <a:spcBef>
                          <a:spcPts val="0"/>
                        </a:spcBef>
                        <a:spcAft>
                          <a:spcPts val="0"/>
                        </a:spcAft>
                      </a:pPr>
                      <a:r>
                        <a:rPr lang="fa-IR" sz="2000" b="1" dirty="0">
                          <a:solidFill>
                            <a:schemeClr val="tx1"/>
                          </a:solidFill>
                          <a:effectLst/>
                          <a:latin typeface="Calibri" panose="020F0502020204030204" pitchFamily="34" charset="0"/>
                          <a:ea typeface="Calibri" panose="020F0502020204030204" pitchFamily="34" charset="0"/>
                          <a:cs typeface="B Mitra" panose="00000400000000000000" pitchFamily="2" charset="-78"/>
                        </a:rPr>
                        <a:t>98</a:t>
                      </a:r>
                      <a:endParaRPr lang="en-US" sz="2000" b="1" dirty="0">
                        <a:solidFill>
                          <a:schemeClr val="tx1"/>
                        </a:solidFill>
                        <a:effectLst/>
                        <a:latin typeface="Calibri" panose="020F0502020204030204" pitchFamily="34" charset="0"/>
                        <a:ea typeface="Calibri" panose="020F0502020204030204" pitchFamily="34" charset="0"/>
                        <a:cs typeface="B Mitra" panose="00000400000000000000" pitchFamily="2" charset="-78"/>
                      </a:endParaRPr>
                    </a:p>
                  </a:txBody>
                  <a:tcPr marL="40801" marR="40801" marT="5668" marB="0" anchor="ctr">
                    <a:lnL w="12700" cap="flat" cmpd="sng"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4"/>
                    </a:solidFill>
                  </a:tcPr>
                </a:tc>
                <a:tc>
                  <a:txBody>
                    <a:bodyPr/>
                    <a:lstStyle/>
                    <a:p>
                      <a:pPr marL="0" marR="0" algn="ctr">
                        <a:lnSpc>
                          <a:spcPct val="115000"/>
                        </a:lnSpc>
                        <a:spcBef>
                          <a:spcPts val="0"/>
                        </a:spcBef>
                        <a:spcAft>
                          <a:spcPts val="0"/>
                        </a:spcAft>
                      </a:pPr>
                      <a:r>
                        <a:rPr lang="fa-IR" sz="2000" b="1" dirty="0">
                          <a:solidFill>
                            <a:schemeClr val="tx1"/>
                          </a:solidFill>
                          <a:effectLst/>
                          <a:latin typeface="Calibri" panose="020F0502020204030204" pitchFamily="34" charset="0"/>
                          <a:ea typeface="Calibri" panose="020F0502020204030204" pitchFamily="34" charset="0"/>
                          <a:cs typeface="B Mitra" panose="00000400000000000000" pitchFamily="2" charset="-78"/>
                        </a:rPr>
                        <a:t>98</a:t>
                      </a:r>
                      <a:endParaRPr lang="en-US" sz="2000" b="1" dirty="0">
                        <a:solidFill>
                          <a:schemeClr val="tx1"/>
                        </a:solidFill>
                        <a:effectLst/>
                        <a:latin typeface="Calibri" panose="020F0502020204030204" pitchFamily="34" charset="0"/>
                        <a:ea typeface="Calibri" panose="020F0502020204030204" pitchFamily="34" charset="0"/>
                        <a:cs typeface="B Mitra" panose="00000400000000000000" pitchFamily="2" charset="-78"/>
                      </a:endParaRPr>
                    </a:p>
                  </a:txBody>
                  <a:tcPr marL="0" marR="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4"/>
                    </a:solidFill>
                  </a:tcPr>
                </a:tc>
                <a:tc>
                  <a:txBody>
                    <a:bodyPr/>
                    <a:lstStyle/>
                    <a:p>
                      <a:pPr marL="0" marR="0" algn="ctr">
                        <a:lnSpc>
                          <a:spcPct val="115000"/>
                        </a:lnSpc>
                        <a:spcBef>
                          <a:spcPts val="0"/>
                        </a:spcBef>
                        <a:spcAft>
                          <a:spcPts val="0"/>
                        </a:spcAft>
                      </a:pPr>
                      <a:r>
                        <a:rPr lang="en-US" sz="2000" b="1" kern="1200" dirty="0">
                          <a:solidFill>
                            <a:schemeClr val="tx1"/>
                          </a:solidFill>
                          <a:effectLst/>
                          <a:latin typeface="Calibri" panose="020F0502020204030204" pitchFamily="34" charset="0"/>
                          <a:ea typeface="Times New Roman" panose="02020603050405020304" pitchFamily="18" charset="0"/>
                          <a:cs typeface="B Mitra" panose="00000400000000000000" pitchFamily="2" charset="-78"/>
                        </a:rPr>
                        <a:t>-</a:t>
                      </a:r>
                      <a:endParaRPr lang="en-US" sz="2000" b="1" dirty="0">
                        <a:solidFill>
                          <a:schemeClr val="tx1"/>
                        </a:solidFill>
                        <a:effectLst/>
                        <a:latin typeface="Calibri" panose="020F0502020204030204" pitchFamily="34" charset="0"/>
                        <a:ea typeface="Calibri" panose="020F0502020204030204" pitchFamily="34" charset="0"/>
                        <a:cs typeface="B Mitra" panose="00000400000000000000" pitchFamily="2" charset="-78"/>
                      </a:endParaRPr>
                    </a:p>
                  </a:txBody>
                  <a:tcPr marL="0" marR="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4"/>
                    </a:solidFill>
                  </a:tcPr>
                </a:tc>
                <a:extLst>
                  <a:ext uri="{0D108BD9-81ED-4DB2-BD59-A6C34878D82A}">
                    <a16:rowId xmlns:a16="http://schemas.microsoft.com/office/drawing/2014/main" val="10002"/>
                  </a:ext>
                </a:extLst>
              </a:tr>
              <a:tr h="901802">
                <a:tc>
                  <a:txBody>
                    <a:bodyPr/>
                    <a:lstStyle/>
                    <a:p>
                      <a:pPr marL="0" marR="0" algn="ctr" rtl="1">
                        <a:lnSpc>
                          <a:spcPct val="115000"/>
                        </a:lnSpc>
                        <a:spcBef>
                          <a:spcPts val="0"/>
                        </a:spcBef>
                        <a:spcAft>
                          <a:spcPts val="0"/>
                        </a:spcAft>
                      </a:pPr>
                      <a:r>
                        <a:rPr lang="ar-SA" sz="1900" b="1" kern="1200" dirty="0">
                          <a:solidFill>
                            <a:schemeClr val="tx1"/>
                          </a:solidFill>
                          <a:effectLst/>
                          <a:latin typeface="Calibri" panose="020F0502020204030204" pitchFamily="34" charset="0"/>
                          <a:ea typeface="Times New Roman" panose="02020603050405020304" pitchFamily="18" charset="0"/>
                          <a:cs typeface="B Mitra" panose="00000400000000000000" pitchFamily="2" charset="-78"/>
                        </a:rPr>
                        <a:t>شيوع گواتر(%)</a:t>
                      </a:r>
                    </a:p>
                    <a:p>
                      <a:pPr marL="0" marR="0" algn="ctr" rtl="1">
                        <a:lnSpc>
                          <a:spcPct val="115000"/>
                        </a:lnSpc>
                        <a:spcBef>
                          <a:spcPts val="0"/>
                        </a:spcBef>
                        <a:spcAft>
                          <a:spcPts val="0"/>
                        </a:spcAft>
                      </a:pPr>
                      <a:endParaRPr lang="en-US" sz="1900" dirty="0">
                        <a:solidFill>
                          <a:schemeClr val="tx1"/>
                        </a:solidFill>
                        <a:effectLst/>
                        <a:latin typeface="Calibri" panose="020F0502020204030204" pitchFamily="34" charset="0"/>
                        <a:ea typeface="Calibri" panose="020F0502020204030204" pitchFamily="34" charset="0"/>
                        <a:cs typeface="B Mitra" panose="00000400000000000000" pitchFamily="2" charset="-78"/>
                      </a:endParaRPr>
                    </a:p>
                  </a:txBody>
                  <a:tcPr marL="40801" marR="40801" marT="5668" marB="0" anchor="ctr">
                    <a:lnL w="2857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8FAADC"/>
                    </a:solidFill>
                  </a:tcPr>
                </a:tc>
                <a:tc>
                  <a:txBody>
                    <a:bodyPr/>
                    <a:lstStyle/>
                    <a:p>
                      <a:pPr marL="0" marR="0" algn="ctr">
                        <a:lnSpc>
                          <a:spcPct val="115000"/>
                        </a:lnSpc>
                        <a:spcBef>
                          <a:spcPts val="0"/>
                        </a:spcBef>
                        <a:spcAft>
                          <a:spcPts val="0"/>
                        </a:spcAft>
                      </a:pPr>
                      <a:r>
                        <a:rPr lang="fa-IR" sz="1900" b="1" dirty="0">
                          <a:solidFill>
                            <a:schemeClr val="tx1"/>
                          </a:solidFill>
                          <a:effectLst/>
                          <a:latin typeface="Calibri" panose="020F0502020204030204" pitchFamily="34" charset="0"/>
                          <a:ea typeface="Calibri" panose="020F0502020204030204" pitchFamily="34" charset="0"/>
                          <a:cs typeface="B Mitra" panose="00000400000000000000" pitchFamily="2" charset="-78"/>
                        </a:rPr>
                        <a:t>68</a:t>
                      </a:r>
                      <a:endParaRPr lang="en-US" sz="1900" b="1" dirty="0">
                        <a:solidFill>
                          <a:schemeClr val="tx1"/>
                        </a:solidFill>
                        <a:effectLst/>
                        <a:latin typeface="Calibri" panose="020F0502020204030204" pitchFamily="34" charset="0"/>
                        <a:ea typeface="Calibri" panose="020F0502020204030204" pitchFamily="34" charset="0"/>
                        <a:cs typeface="B Mitra" panose="00000400000000000000" pitchFamily="2" charset="-78"/>
                      </a:endParaRPr>
                    </a:p>
                  </a:txBody>
                  <a:tcPr marL="40801" marR="40801" marT="566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8FAADC"/>
                    </a:solidFill>
                  </a:tcPr>
                </a:tc>
                <a:tc>
                  <a:txBody>
                    <a:bodyPr/>
                    <a:lstStyle/>
                    <a:p>
                      <a:pPr marL="0" marR="0" algn="ctr">
                        <a:lnSpc>
                          <a:spcPct val="115000"/>
                        </a:lnSpc>
                        <a:spcBef>
                          <a:spcPts val="0"/>
                        </a:spcBef>
                        <a:spcAft>
                          <a:spcPts val="0"/>
                        </a:spcAft>
                      </a:pPr>
                      <a:r>
                        <a:rPr lang="fa-IR" sz="1900" b="1" dirty="0">
                          <a:solidFill>
                            <a:schemeClr val="tx1"/>
                          </a:solidFill>
                          <a:effectLst/>
                          <a:latin typeface="Calibri" panose="020F0502020204030204" pitchFamily="34" charset="0"/>
                          <a:ea typeface="Calibri" panose="020F0502020204030204" pitchFamily="34" charset="0"/>
                          <a:cs typeface="B Mitra" panose="00000400000000000000" pitchFamily="2" charset="-78"/>
                        </a:rPr>
                        <a:t>54</a:t>
                      </a:r>
                      <a:endParaRPr lang="en-US" sz="1900" b="1" dirty="0">
                        <a:solidFill>
                          <a:schemeClr val="tx1"/>
                        </a:solidFill>
                        <a:effectLst/>
                        <a:latin typeface="Calibri" panose="020F0502020204030204" pitchFamily="34" charset="0"/>
                        <a:ea typeface="Calibri" panose="020F0502020204030204" pitchFamily="34" charset="0"/>
                        <a:cs typeface="B Mitra" panose="00000400000000000000" pitchFamily="2" charset="-78"/>
                      </a:endParaRPr>
                    </a:p>
                  </a:txBody>
                  <a:tcPr marL="40801" marR="40801" marT="566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8FAADC"/>
                    </a:solidFill>
                  </a:tcPr>
                </a:tc>
                <a:tc>
                  <a:txBody>
                    <a:bodyPr/>
                    <a:lstStyle/>
                    <a:p>
                      <a:pPr marL="0" marR="0" algn="ctr">
                        <a:lnSpc>
                          <a:spcPct val="115000"/>
                        </a:lnSpc>
                        <a:spcBef>
                          <a:spcPts val="0"/>
                        </a:spcBef>
                        <a:spcAft>
                          <a:spcPts val="0"/>
                        </a:spcAft>
                      </a:pPr>
                      <a:r>
                        <a:rPr lang="fa-IR" sz="1900" b="1" dirty="0">
                          <a:solidFill>
                            <a:schemeClr val="tx1"/>
                          </a:solidFill>
                          <a:effectLst/>
                          <a:latin typeface="Calibri" panose="020F0502020204030204" pitchFamily="34" charset="0"/>
                          <a:ea typeface="Calibri" panose="020F0502020204030204" pitchFamily="34" charset="0"/>
                          <a:cs typeface="B Mitra" panose="00000400000000000000" pitchFamily="2" charset="-78"/>
                        </a:rPr>
                        <a:t>9.8</a:t>
                      </a:r>
                      <a:endParaRPr lang="en-US" sz="1900" b="1" dirty="0">
                        <a:solidFill>
                          <a:schemeClr val="tx1"/>
                        </a:solidFill>
                        <a:effectLst/>
                        <a:latin typeface="Calibri" panose="020F0502020204030204" pitchFamily="34" charset="0"/>
                        <a:ea typeface="Calibri" panose="020F0502020204030204" pitchFamily="34" charset="0"/>
                        <a:cs typeface="B Mitra" panose="00000400000000000000" pitchFamily="2" charset="-78"/>
                      </a:endParaRPr>
                    </a:p>
                  </a:txBody>
                  <a:tcPr marL="40801" marR="40801" marT="566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8FAADC"/>
                    </a:solidFill>
                  </a:tcPr>
                </a:tc>
                <a:tc>
                  <a:txBody>
                    <a:bodyPr/>
                    <a:lstStyle/>
                    <a:p>
                      <a:pPr marL="0" marR="0" algn="ctr">
                        <a:lnSpc>
                          <a:spcPct val="115000"/>
                        </a:lnSpc>
                        <a:spcBef>
                          <a:spcPts val="0"/>
                        </a:spcBef>
                        <a:spcAft>
                          <a:spcPts val="0"/>
                        </a:spcAft>
                      </a:pPr>
                      <a:r>
                        <a:rPr lang="fa-IR" sz="1900" b="1" dirty="0">
                          <a:solidFill>
                            <a:schemeClr val="tx1"/>
                          </a:solidFill>
                          <a:effectLst/>
                          <a:latin typeface="Calibri" panose="020F0502020204030204" pitchFamily="34" charset="0"/>
                          <a:ea typeface="Calibri" panose="020F0502020204030204" pitchFamily="34" charset="0"/>
                          <a:cs typeface="B Mitra" panose="00000400000000000000" pitchFamily="2" charset="-78"/>
                        </a:rPr>
                        <a:t>6.5</a:t>
                      </a:r>
                      <a:endParaRPr lang="en-US" sz="1900" b="1" dirty="0">
                        <a:solidFill>
                          <a:schemeClr val="tx1"/>
                        </a:solidFill>
                        <a:effectLst/>
                        <a:latin typeface="Calibri" panose="020F0502020204030204" pitchFamily="34" charset="0"/>
                        <a:ea typeface="Calibri" panose="020F0502020204030204" pitchFamily="34" charset="0"/>
                        <a:cs typeface="B Mitra" panose="00000400000000000000" pitchFamily="2" charset="-78"/>
                      </a:endParaRPr>
                    </a:p>
                  </a:txBody>
                  <a:tcPr marL="40801" marR="40801" marT="5668" marB="0" anchor="ctr">
                    <a:lnL w="12700" cap="flat" cmpd="sng"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8FAADC"/>
                    </a:solidFill>
                  </a:tcPr>
                </a:tc>
                <a:tc>
                  <a:txBody>
                    <a:bodyPr/>
                    <a:lstStyle/>
                    <a:p>
                      <a:pPr marL="0" marR="0" algn="ctr">
                        <a:lnSpc>
                          <a:spcPct val="115000"/>
                        </a:lnSpc>
                        <a:spcBef>
                          <a:spcPts val="0"/>
                        </a:spcBef>
                        <a:spcAft>
                          <a:spcPts val="0"/>
                        </a:spcAft>
                      </a:pPr>
                      <a:r>
                        <a:rPr lang="en-US" sz="1900" b="1" kern="1200" dirty="0">
                          <a:solidFill>
                            <a:schemeClr val="tx1"/>
                          </a:solidFill>
                          <a:effectLst/>
                          <a:latin typeface="Calibri" panose="020F0502020204030204" pitchFamily="34" charset="0"/>
                          <a:ea typeface="Times New Roman" panose="02020603050405020304" pitchFamily="18" charset="0"/>
                          <a:cs typeface="B Mitra" panose="00000400000000000000" pitchFamily="2" charset="-78"/>
                        </a:rPr>
                        <a:t> </a:t>
                      </a:r>
                      <a:endParaRPr lang="en-US" sz="1900" b="1" dirty="0">
                        <a:solidFill>
                          <a:schemeClr val="tx1"/>
                        </a:solidFill>
                        <a:effectLst/>
                        <a:latin typeface="Calibri" panose="020F0502020204030204" pitchFamily="34" charset="0"/>
                        <a:ea typeface="Calibri" panose="020F0502020204030204" pitchFamily="34" charset="0"/>
                        <a:cs typeface="B Mitra" panose="00000400000000000000" pitchFamily="2" charset="-78"/>
                      </a:endParaRPr>
                    </a:p>
                    <a:p>
                      <a:pPr marL="0" marR="0" algn="ctr">
                        <a:lnSpc>
                          <a:spcPct val="115000"/>
                        </a:lnSpc>
                        <a:spcBef>
                          <a:spcPts val="0"/>
                        </a:spcBef>
                        <a:spcAft>
                          <a:spcPts val="0"/>
                        </a:spcAft>
                      </a:pPr>
                      <a:r>
                        <a:rPr lang="en-US" sz="1900" b="1" kern="1200" dirty="0">
                          <a:solidFill>
                            <a:schemeClr val="tx1"/>
                          </a:solidFill>
                          <a:effectLst/>
                          <a:latin typeface="Calibri" panose="020F0502020204030204" pitchFamily="34" charset="0"/>
                          <a:ea typeface="Times New Roman" panose="02020603050405020304" pitchFamily="18" charset="0"/>
                          <a:cs typeface="B Mitra" panose="00000400000000000000" pitchFamily="2" charset="-78"/>
                        </a:rPr>
                        <a:t>-</a:t>
                      </a:r>
                      <a:endParaRPr lang="en-US" sz="1900" b="1" dirty="0">
                        <a:solidFill>
                          <a:schemeClr val="tx1"/>
                        </a:solidFill>
                        <a:effectLst/>
                        <a:latin typeface="Calibri" panose="020F0502020204030204" pitchFamily="34" charset="0"/>
                        <a:ea typeface="Calibri" panose="020F0502020204030204" pitchFamily="34" charset="0"/>
                        <a:cs typeface="B Mitra" panose="00000400000000000000" pitchFamily="2" charset="-78"/>
                      </a:endParaRPr>
                    </a:p>
                  </a:txBody>
                  <a:tcPr marL="0" marR="0" marT="0" marB="0">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8FAADC"/>
                    </a:solidFill>
                  </a:tcPr>
                </a:tc>
                <a:tc>
                  <a:txBody>
                    <a:bodyPr/>
                    <a:lstStyle/>
                    <a:p>
                      <a:pPr marL="0" marR="0" algn="ctr">
                        <a:lnSpc>
                          <a:spcPct val="115000"/>
                        </a:lnSpc>
                        <a:spcBef>
                          <a:spcPts val="0"/>
                        </a:spcBef>
                        <a:spcAft>
                          <a:spcPts val="0"/>
                        </a:spcAft>
                      </a:pPr>
                      <a:r>
                        <a:rPr lang="en-US" sz="1900" b="1" kern="1200" dirty="0">
                          <a:solidFill>
                            <a:schemeClr val="tx1"/>
                          </a:solidFill>
                          <a:effectLst/>
                          <a:latin typeface="Calibri" panose="020F0502020204030204" pitchFamily="34" charset="0"/>
                          <a:ea typeface="Times New Roman" panose="02020603050405020304" pitchFamily="18" charset="0"/>
                          <a:cs typeface="B Mitra" panose="00000400000000000000" pitchFamily="2" charset="-78"/>
                        </a:rPr>
                        <a:t> </a:t>
                      </a:r>
                      <a:endParaRPr lang="en-US" sz="1900" b="1" dirty="0">
                        <a:solidFill>
                          <a:schemeClr val="tx1"/>
                        </a:solidFill>
                        <a:effectLst/>
                        <a:latin typeface="Calibri" panose="020F0502020204030204" pitchFamily="34" charset="0"/>
                        <a:ea typeface="Calibri" panose="020F0502020204030204" pitchFamily="34" charset="0"/>
                        <a:cs typeface="B Mitra" panose="00000400000000000000" pitchFamily="2" charset="-78"/>
                      </a:endParaRPr>
                    </a:p>
                    <a:p>
                      <a:pPr marL="0" marR="0" algn="ctr">
                        <a:lnSpc>
                          <a:spcPct val="115000"/>
                        </a:lnSpc>
                        <a:spcBef>
                          <a:spcPts val="0"/>
                        </a:spcBef>
                        <a:spcAft>
                          <a:spcPts val="0"/>
                        </a:spcAft>
                      </a:pPr>
                      <a:r>
                        <a:rPr lang="en-US" sz="1900" b="1" kern="1200" dirty="0">
                          <a:solidFill>
                            <a:schemeClr val="tx1"/>
                          </a:solidFill>
                          <a:effectLst/>
                          <a:latin typeface="Calibri" panose="020F0502020204030204" pitchFamily="34" charset="0"/>
                          <a:ea typeface="Times New Roman" panose="02020603050405020304" pitchFamily="18" charset="0"/>
                          <a:cs typeface="B Mitra" panose="00000400000000000000" pitchFamily="2" charset="-78"/>
                        </a:rPr>
                        <a:t>-</a:t>
                      </a:r>
                      <a:endParaRPr lang="en-US" sz="1900" b="1" dirty="0">
                        <a:solidFill>
                          <a:schemeClr val="tx1"/>
                        </a:solidFill>
                        <a:effectLst/>
                        <a:latin typeface="Calibri" panose="020F0502020204030204" pitchFamily="34" charset="0"/>
                        <a:ea typeface="Calibri" panose="020F0502020204030204" pitchFamily="34" charset="0"/>
                        <a:cs typeface="B Mitra" panose="00000400000000000000" pitchFamily="2" charset="-78"/>
                      </a:endParaRPr>
                    </a:p>
                  </a:txBody>
                  <a:tcPr marL="0" marR="0" marT="0" marB="0">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8FAADC"/>
                    </a:solidFill>
                  </a:tcPr>
                </a:tc>
                <a:extLst>
                  <a:ext uri="{0D108BD9-81ED-4DB2-BD59-A6C34878D82A}">
                    <a16:rowId xmlns:a16="http://schemas.microsoft.com/office/drawing/2014/main" val="10003"/>
                  </a:ext>
                </a:extLst>
              </a:tr>
            </a:tbl>
          </a:graphicData>
        </a:graphic>
      </p:graphicFrame>
      <p:sp>
        <p:nvSpPr>
          <p:cNvPr id="5" name="Title 1">
            <a:extLst>
              <a:ext uri="{FF2B5EF4-FFF2-40B4-BE49-F238E27FC236}">
                <a16:creationId xmlns:a16="http://schemas.microsoft.com/office/drawing/2014/main" id="{73CFFBA3-9075-8248-0E4C-B2DE7109C742}"/>
              </a:ext>
            </a:extLst>
          </p:cNvPr>
          <p:cNvSpPr txBox="1">
            <a:spLocks/>
          </p:cNvSpPr>
          <p:nvPr/>
        </p:nvSpPr>
        <p:spPr>
          <a:xfrm>
            <a:off x="2139950" y="1146175"/>
            <a:ext cx="7596188" cy="490538"/>
          </a:xfrm>
          <a:prstGeom prst="rect">
            <a:avLst/>
          </a:prstGeom>
          <a:gradFill>
            <a:gsLst>
              <a:gs pos="84050">
                <a:schemeClr val="accent1">
                  <a:lumMod val="20000"/>
                  <a:lumOff val="80000"/>
                </a:schemeClr>
              </a:gs>
              <a:gs pos="37000">
                <a:srgbClr val="F8CCAE"/>
              </a:gs>
              <a:gs pos="0">
                <a:schemeClr val="bg2">
                  <a:tint val="98000"/>
                  <a:satMod val="130000"/>
                  <a:shade val="90000"/>
                  <a:lumMod val="103000"/>
                </a:schemeClr>
              </a:gs>
              <a:gs pos="100000">
                <a:schemeClr val="bg2">
                  <a:shade val="63000"/>
                  <a:satMod val="120000"/>
                </a:schemeClr>
              </a:gs>
            </a:gsLst>
            <a:lin ang="5400000" scaled="0"/>
          </a:gradFill>
        </p:spPr>
        <p:txBody>
          <a:bodyPr lIns="68580" tIns="34291" rIns="68580" bIns="34291"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685800" rtl="1">
              <a:defRPr/>
            </a:pPr>
            <a:r>
              <a:rPr lang="fa-IR" sz="2400" b="1" dirty="0">
                <a:solidFill>
                  <a:prstClr val="black"/>
                </a:solidFill>
                <a:effectLst>
                  <a:outerShdw blurRad="38100" dist="38100" dir="2700000" algn="tl">
                    <a:srgbClr val="000000">
                      <a:alpha val="43137"/>
                    </a:srgbClr>
                  </a:outerShdw>
                </a:effectLst>
                <a:cs typeface="B Roya" panose="00000400000000000000" pitchFamily="2" charset="-78"/>
              </a:rPr>
              <a:t>وضعیت تغذیه ای ید در ایران 1402-1375 </a:t>
            </a:r>
            <a:endParaRPr lang="en-US" sz="2400" b="1" dirty="0">
              <a:solidFill>
                <a:prstClr val="black"/>
              </a:solidFill>
              <a:effectLst>
                <a:outerShdw blurRad="38100" dist="38100" dir="2700000" algn="tl">
                  <a:srgbClr val="000000">
                    <a:alpha val="43137"/>
                  </a:srgbClr>
                </a:outerShdw>
              </a:effectLst>
              <a:cs typeface="B Roya" panose="00000400000000000000" pitchFamily="2" charset="-78"/>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FB5AF3-6584-21B7-7467-EDFFB0A2709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991B895-7AC0-402A-6D26-440A00544960}"/>
              </a:ext>
            </a:extLst>
          </p:cNvPr>
          <p:cNvSpPr>
            <a:spLocks noGrp="1"/>
          </p:cNvSpPr>
          <p:nvPr>
            <p:ph type="title"/>
          </p:nvPr>
        </p:nvSpPr>
        <p:spPr>
          <a:xfrm>
            <a:off x="0" y="0"/>
            <a:ext cx="12192000" cy="560439"/>
          </a:xfrm>
          <a:solidFill>
            <a:srgbClr val="FFEBFF"/>
          </a:solidFill>
        </p:spPr>
        <p:txBody>
          <a:bodyPr>
            <a:noAutofit/>
          </a:bodyPr>
          <a:lstStyle/>
          <a:p>
            <a:pPr algn="ctr" rtl="1"/>
            <a:r>
              <a:rPr lang="fa-IR" sz="2800" b="1" dirty="0">
                <a:cs typeface="B Titr" panose="00000700000000000000" pitchFamily="2" charset="-78"/>
              </a:rPr>
              <a:t>غربالگری تغذیه ای میانسالان(59-30 سال) ویژه مراقب سلامت/بهورز </a:t>
            </a:r>
            <a:r>
              <a:rPr lang="fa-IR" sz="2800" b="1" dirty="0">
                <a:solidFill>
                  <a:srgbClr val="FF0000"/>
                </a:solidFill>
                <a:cs typeface="B Titr" panose="00000700000000000000" pitchFamily="2" charset="-78"/>
              </a:rPr>
              <a:t>مبتلا به اضافه وزن</a:t>
            </a:r>
          </a:p>
        </p:txBody>
      </p:sp>
      <p:pic>
        <p:nvPicPr>
          <p:cNvPr id="5" name="Picture 4">
            <a:extLst>
              <a:ext uri="{FF2B5EF4-FFF2-40B4-BE49-F238E27FC236}">
                <a16:creationId xmlns:a16="http://schemas.microsoft.com/office/drawing/2014/main" id="{DF0ACAFD-B7A3-1328-8B57-C15C7F222C69}"/>
              </a:ext>
            </a:extLst>
          </p:cNvPr>
          <p:cNvPicPr>
            <a:picLocks noChangeAspect="1"/>
          </p:cNvPicPr>
          <p:nvPr/>
        </p:nvPicPr>
        <p:blipFill>
          <a:blip r:embed="rId2"/>
          <a:stretch>
            <a:fillRect/>
          </a:stretch>
        </p:blipFill>
        <p:spPr>
          <a:xfrm>
            <a:off x="855406" y="750375"/>
            <a:ext cx="10928555" cy="5858693"/>
          </a:xfrm>
          <a:prstGeom prst="rect">
            <a:avLst/>
          </a:prstGeom>
        </p:spPr>
      </p:pic>
    </p:spTree>
    <p:extLst>
      <p:ext uri="{BB962C8B-B14F-4D97-AF65-F5344CB8AC3E}">
        <p14:creationId xmlns:p14="http://schemas.microsoft.com/office/powerpoint/2010/main" val="3922669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95EDF6-EB05-060C-7583-FF4ADBAEEA5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E17B9D3-9E3D-54EB-9FEA-DF2074D90F5A}"/>
              </a:ext>
            </a:extLst>
          </p:cNvPr>
          <p:cNvSpPr>
            <a:spLocks noGrp="1"/>
          </p:cNvSpPr>
          <p:nvPr>
            <p:ph type="title"/>
          </p:nvPr>
        </p:nvSpPr>
        <p:spPr>
          <a:xfrm>
            <a:off x="0" y="0"/>
            <a:ext cx="12192000" cy="560439"/>
          </a:xfrm>
          <a:solidFill>
            <a:srgbClr val="FFEBFF"/>
          </a:solidFill>
        </p:spPr>
        <p:txBody>
          <a:bodyPr>
            <a:noAutofit/>
          </a:bodyPr>
          <a:lstStyle/>
          <a:p>
            <a:pPr algn="ctr" rtl="1"/>
            <a:r>
              <a:rPr lang="fa-IR" sz="2800" b="1" dirty="0">
                <a:cs typeface="B Titr" panose="00000700000000000000" pitchFamily="2" charset="-78"/>
              </a:rPr>
              <a:t>غربالگری تغذیه ای میانسالان(59-30 سال) ویژه مراقب سلامت/بهورز </a:t>
            </a:r>
            <a:r>
              <a:rPr lang="fa-IR" sz="2800" b="1" dirty="0">
                <a:solidFill>
                  <a:srgbClr val="FF0000"/>
                </a:solidFill>
                <a:cs typeface="B Titr" panose="00000700000000000000" pitchFamily="2" charset="-78"/>
              </a:rPr>
              <a:t>مبتلا به چاقی</a:t>
            </a:r>
          </a:p>
        </p:txBody>
      </p:sp>
      <p:pic>
        <p:nvPicPr>
          <p:cNvPr id="4" name="Picture 3">
            <a:extLst>
              <a:ext uri="{FF2B5EF4-FFF2-40B4-BE49-F238E27FC236}">
                <a16:creationId xmlns:a16="http://schemas.microsoft.com/office/drawing/2014/main" id="{90E2C743-E4DF-51E3-0691-448F327C7305}"/>
              </a:ext>
            </a:extLst>
          </p:cNvPr>
          <p:cNvPicPr>
            <a:picLocks noChangeAspect="1"/>
          </p:cNvPicPr>
          <p:nvPr/>
        </p:nvPicPr>
        <p:blipFill>
          <a:blip r:embed="rId2"/>
          <a:stretch>
            <a:fillRect/>
          </a:stretch>
        </p:blipFill>
        <p:spPr>
          <a:xfrm>
            <a:off x="545690" y="707048"/>
            <a:ext cx="11488993" cy="5915851"/>
          </a:xfrm>
          <a:prstGeom prst="rect">
            <a:avLst/>
          </a:prstGeom>
        </p:spPr>
      </p:pic>
    </p:spTree>
    <p:extLst>
      <p:ext uri="{BB962C8B-B14F-4D97-AF65-F5344CB8AC3E}">
        <p14:creationId xmlns:p14="http://schemas.microsoft.com/office/powerpoint/2010/main" val="86815682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DE01F8-12CC-F7FA-17CC-7C746543C19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4AF0EC1-1D10-CEE9-B318-00086CEE237B}"/>
              </a:ext>
            </a:extLst>
          </p:cNvPr>
          <p:cNvSpPr>
            <a:spLocks noGrp="1"/>
          </p:cNvSpPr>
          <p:nvPr>
            <p:ph type="title"/>
          </p:nvPr>
        </p:nvSpPr>
        <p:spPr>
          <a:xfrm>
            <a:off x="838198" y="44245"/>
            <a:ext cx="10515600" cy="446036"/>
          </a:xfrm>
          <a:solidFill>
            <a:srgbClr val="EEF7E9"/>
          </a:solidFill>
        </p:spPr>
        <p:txBody>
          <a:bodyPr>
            <a:normAutofit/>
          </a:bodyPr>
          <a:lstStyle/>
          <a:p>
            <a:pPr algn="ctr" rtl="1"/>
            <a:r>
              <a:rPr lang="fa-IR" sz="2500" b="1" dirty="0">
                <a:solidFill>
                  <a:schemeClr val="accent6">
                    <a:lumMod val="50000"/>
                  </a:schemeClr>
                </a:solidFill>
                <a:cs typeface="B Titr" panose="00000700000000000000" pitchFamily="2" charset="-78"/>
              </a:rPr>
              <a:t>پیشگیری از </a:t>
            </a:r>
            <a:r>
              <a:rPr lang="fa-IR" sz="2500" b="1" dirty="0">
                <a:solidFill>
                  <a:srgbClr val="FF0000"/>
                </a:solidFill>
                <a:cs typeface="B Titr" panose="00000700000000000000" pitchFamily="2" charset="-78"/>
              </a:rPr>
              <a:t>چاقی</a:t>
            </a:r>
            <a:endParaRPr lang="fa-IR" sz="2500" b="1" dirty="0">
              <a:cs typeface="B Titr" panose="00000700000000000000" pitchFamily="2" charset="-78"/>
            </a:endParaRPr>
          </a:p>
        </p:txBody>
      </p:sp>
      <p:sp>
        <p:nvSpPr>
          <p:cNvPr id="3" name="Content Placeholder 2">
            <a:extLst>
              <a:ext uri="{FF2B5EF4-FFF2-40B4-BE49-F238E27FC236}">
                <a16:creationId xmlns:a16="http://schemas.microsoft.com/office/drawing/2014/main" id="{AACC1A19-C7C6-82B8-9FF4-2A83897CC3C0}"/>
              </a:ext>
            </a:extLst>
          </p:cNvPr>
          <p:cNvSpPr>
            <a:spLocks noGrp="1"/>
          </p:cNvSpPr>
          <p:nvPr>
            <p:ph idx="1"/>
          </p:nvPr>
        </p:nvSpPr>
        <p:spPr>
          <a:xfrm>
            <a:off x="-1" y="634181"/>
            <a:ext cx="12191999" cy="6076337"/>
          </a:xfrm>
        </p:spPr>
        <p:txBody>
          <a:bodyPr>
            <a:noAutofit/>
          </a:bodyPr>
          <a:lstStyle/>
          <a:p>
            <a:pPr marL="0" indent="0" algn="justLow" rtl="1">
              <a:lnSpc>
                <a:spcPct val="150000"/>
              </a:lnSpc>
              <a:buNone/>
            </a:pPr>
            <a:r>
              <a:rPr lang="ar-SA" sz="2000" b="1" dirty="0">
                <a:solidFill>
                  <a:schemeClr val="accent6">
                    <a:lumMod val="50000"/>
                  </a:schemeClr>
                </a:solidFill>
                <a:cs typeface="B Traffic" panose="00000400000000000000" pitchFamily="2" charset="-78"/>
              </a:rPr>
              <a:t>سازمان جهانی بهداشت(</a:t>
            </a:r>
            <a:r>
              <a:rPr lang="en-US" sz="2000" b="1" dirty="0">
                <a:solidFill>
                  <a:schemeClr val="accent6">
                    <a:lumMod val="50000"/>
                  </a:schemeClr>
                </a:solidFill>
                <a:cs typeface="B Traffic" panose="00000400000000000000" pitchFamily="2" charset="-78"/>
              </a:rPr>
              <a:t>WHO</a:t>
            </a:r>
            <a:r>
              <a:rPr lang="ar-SA" sz="2000" b="1" dirty="0">
                <a:solidFill>
                  <a:schemeClr val="accent6">
                    <a:lumMod val="50000"/>
                  </a:schemeClr>
                </a:solidFill>
                <a:cs typeface="B Traffic" panose="00000400000000000000" pitchFamily="2" charset="-78"/>
              </a:rPr>
              <a:t>) از همه می خواهد که با هم همکاری کنند زیرا این تنها راهی است که می توانیم پیشگیری و درمان چاقی را بهبود ببخشیم.</a:t>
            </a:r>
            <a:endParaRPr lang="en-US" sz="2000" b="1" dirty="0">
              <a:solidFill>
                <a:schemeClr val="accent6">
                  <a:lumMod val="50000"/>
                </a:schemeClr>
              </a:solidFill>
              <a:cs typeface="B Traffic" panose="00000400000000000000" pitchFamily="2" charset="-78"/>
            </a:endParaRPr>
          </a:p>
          <a:p>
            <a:pPr marL="0" indent="0" algn="justLow" rtl="1">
              <a:lnSpc>
                <a:spcPct val="150000"/>
              </a:lnSpc>
              <a:buNone/>
            </a:pPr>
            <a:r>
              <a:rPr lang="ar-SA" sz="2200" b="1" dirty="0">
                <a:highlight>
                  <a:srgbClr val="FFE7FF"/>
                </a:highlight>
                <a:cs typeface="B Mitra" panose="00000400000000000000" pitchFamily="2" charset="-78"/>
              </a:rPr>
              <a:t>پیشگیری و کنترل چاقی امکان پذیر است </a:t>
            </a:r>
            <a:r>
              <a:rPr lang="ar-SA" sz="2200" dirty="0">
                <a:cs typeface="B Mitra" panose="00000400000000000000" pitchFamily="2" charset="-78"/>
              </a:rPr>
              <a:t>اما باید در همه زمینه ها اقدام کرد. </a:t>
            </a:r>
            <a:endParaRPr lang="fa-IR" sz="2200" dirty="0">
              <a:cs typeface="B Mitra" panose="00000400000000000000" pitchFamily="2" charset="-78"/>
            </a:endParaRPr>
          </a:p>
          <a:p>
            <a:pPr marL="0" indent="0" algn="justLow" rtl="1">
              <a:lnSpc>
                <a:spcPct val="150000"/>
              </a:lnSpc>
              <a:buNone/>
            </a:pPr>
            <a:r>
              <a:rPr lang="ar-SA" sz="2200" b="1" dirty="0">
                <a:highlight>
                  <a:srgbClr val="FFE7FF"/>
                </a:highlight>
                <a:cs typeface="B Mitra" panose="00000400000000000000" pitchFamily="2" charset="-78"/>
              </a:rPr>
              <a:t>ما باید آگاهی را افزایش دهیم و دسترسی به اطلاعات مناسب را بهبود بخشیم </a:t>
            </a:r>
            <a:r>
              <a:rPr lang="ar-SA" sz="2200" dirty="0">
                <a:cs typeface="B Mitra" panose="00000400000000000000" pitchFamily="2" charset="-78"/>
              </a:rPr>
              <a:t>تا از زندگی شادتر، طولانی تر و سالم تر برای همه در حال حاضر و در آینده اطمینان حاصل کنیم.</a:t>
            </a:r>
            <a:endParaRPr lang="fa-IR" sz="2200" dirty="0">
              <a:cs typeface="B Mitra" panose="00000400000000000000" pitchFamily="2" charset="-78"/>
            </a:endParaRPr>
          </a:p>
          <a:p>
            <a:pPr marL="0" indent="0" algn="justLow" rtl="1">
              <a:lnSpc>
                <a:spcPct val="150000"/>
              </a:lnSpc>
              <a:buNone/>
            </a:pPr>
            <a:r>
              <a:rPr lang="ar-SA" sz="2200" dirty="0">
                <a:cs typeface="B Mitra" panose="00000400000000000000" pitchFamily="2" charset="-78"/>
              </a:rPr>
              <a:t> </a:t>
            </a:r>
            <a:r>
              <a:rPr lang="ar-SA" sz="2200" b="1" dirty="0">
                <a:highlight>
                  <a:srgbClr val="FFE7FF"/>
                </a:highlight>
                <a:cs typeface="B Mitra" panose="00000400000000000000" pitchFamily="2" charset="-78"/>
              </a:rPr>
              <a:t>نیاز به سیستم های بهداشتی وجود </a:t>
            </a:r>
            <a:r>
              <a:rPr lang="ar-SA" sz="2200" dirty="0">
                <a:cs typeface="B Mitra" panose="00000400000000000000" pitchFamily="2" charset="-78"/>
              </a:rPr>
              <a:t>دارد که از طریق تقویت سیستم های بهداشتی و حرکت به سمت پوشش همگانی سلامت، به پیشگیری و درمان چاقی بپردازند. همچنین در زمینه پیشگیری هم از نظر آموزش عمومی و هم اقدامات سیاستی، کار زیادی باید انجام شود</a:t>
            </a:r>
            <a:r>
              <a:rPr lang="en-US" sz="2200" dirty="0">
                <a:cs typeface="B Mitra" panose="00000400000000000000" pitchFamily="2" charset="-78"/>
              </a:rPr>
              <a:t>.</a:t>
            </a:r>
          </a:p>
        </p:txBody>
      </p:sp>
    </p:spTree>
    <p:extLst>
      <p:ext uri="{BB962C8B-B14F-4D97-AF65-F5344CB8AC3E}">
        <p14:creationId xmlns:p14="http://schemas.microsoft.com/office/powerpoint/2010/main" val="4528312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CE4105-3DF3-93EE-6C89-8840F5245408}"/>
              </a:ext>
            </a:extLst>
          </p:cNvPr>
          <p:cNvSpPr>
            <a:spLocks noGrp="1"/>
          </p:cNvSpPr>
          <p:nvPr>
            <p:ph type="title"/>
          </p:nvPr>
        </p:nvSpPr>
        <p:spPr/>
        <p:txBody>
          <a:bodyPr/>
          <a:lstStyle/>
          <a:p>
            <a:pPr algn="ctr"/>
            <a:r>
              <a:rPr lang="fa-IR" dirty="0"/>
              <a:t>(نتایج ششمین پایش کشوری ) </a:t>
            </a:r>
            <a:r>
              <a:rPr lang="en-US" dirty="0"/>
              <a:t>IDD</a:t>
            </a:r>
            <a:r>
              <a:rPr lang="fa-IR" dirty="0"/>
              <a:t> برنامه </a:t>
            </a:r>
            <a:endParaRPr lang="en-US" dirty="0"/>
          </a:p>
        </p:txBody>
      </p:sp>
      <p:sp>
        <p:nvSpPr>
          <p:cNvPr id="3" name="Content Placeholder 2">
            <a:extLst>
              <a:ext uri="{FF2B5EF4-FFF2-40B4-BE49-F238E27FC236}">
                <a16:creationId xmlns:a16="http://schemas.microsoft.com/office/drawing/2014/main" id="{8F83C216-A791-C948-9786-C5C0F19F62AA}"/>
              </a:ext>
            </a:extLst>
          </p:cNvPr>
          <p:cNvSpPr>
            <a:spLocks noGrp="1"/>
          </p:cNvSpPr>
          <p:nvPr>
            <p:ph idx="1"/>
          </p:nvPr>
        </p:nvSpPr>
        <p:spPr/>
        <p:txBody>
          <a:bodyPr/>
          <a:lstStyle/>
          <a:p>
            <a:pPr algn="r" rtl="1"/>
            <a:r>
              <a:rPr lang="fa-IR" dirty="0"/>
              <a:t>پایش ید در کل دانش آموزان کشور ایران</a:t>
            </a:r>
          </a:p>
          <a:p>
            <a:pPr algn="r" rtl="1"/>
            <a:r>
              <a:rPr lang="fa-IR" dirty="0"/>
              <a:t>میانه ید ادراری نرمال؟</a:t>
            </a:r>
          </a:p>
          <a:p>
            <a:pPr algn="r" rtl="1"/>
            <a:r>
              <a:rPr lang="fa-IR" dirty="0"/>
              <a:t>نتایج بررسی توزیع ید ادرار دانش آموزان؟</a:t>
            </a:r>
          </a:p>
          <a:p>
            <a:pPr algn="r" rtl="1"/>
            <a:endParaRPr lang="fa-IR" dirty="0"/>
          </a:p>
          <a:p>
            <a:pPr algn="r" rtl="1"/>
            <a:endParaRPr lang="en-US" dirty="0"/>
          </a:p>
        </p:txBody>
      </p:sp>
    </p:spTree>
    <p:extLst>
      <p:ext uri="{BB962C8B-B14F-4D97-AF65-F5344CB8AC3E}">
        <p14:creationId xmlns:p14="http://schemas.microsoft.com/office/powerpoint/2010/main" val="22519203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Title 1">
            <a:extLst>
              <a:ext uri="{FF2B5EF4-FFF2-40B4-BE49-F238E27FC236}">
                <a16:creationId xmlns:a16="http://schemas.microsoft.com/office/drawing/2014/main" id="{48235F27-3688-E741-9720-E1113E7F7B48}"/>
              </a:ext>
            </a:extLst>
          </p:cNvPr>
          <p:cNvSpPr>
            <a:spLocks noGrp="1"/>
          </p:cNvSpPr>
          <p:nvPr>
            <p:ph type="title"/>
          </p:nvPr>
        </p:nvSpPr>
        <p:spPr/>
        <p:txBody>
          <a:bodyPr/>
          <a:lstStyle/>
          <a:p>
            <a:br>
              <a:rPr lang="en-US" altLang="en-US">
                <a:cs typeface="Traditional Arabic" panose="02020603050405020304" pitchFamily="18" charset="-78"/>
              </a:rPr>
            </a:br>
            <a:endParaRPr lang="en-US" altLang="en-US">
              <a:cs typeface="Traditional Arabic" panose="02020603050405020304" pitchFamily="18" charset="-78"/>
            </a:endParaRPr>
          </a:p>
        </p:txBody>
      </p:sp>
      <p:sp>
        <p:nvSpPr>
          <p:cNvPr id="149507" name="Content Placeholder 1">
            <a:extLst>
              <a:ext uri="{FF2B5EF4-FFF2-40B4-BE49-F238E27FC236}">
                <a16:creationId xmlns:a16="http://schemas.microsoft.com/office/drawing/2014/main" id="{2551FA3F-334A-FFAD-4555-E7569C0F8E7D}"/>
              </a:ext>
            </a:extLst>
          </p:cNvPr>
          <p:cNvSpPr>
            <a:spLocks noGrp="1"/>
          </p:cNvSpPr>
          <p:nvPr>
            <p:ph idx="1"/>
          </p:nvPr>
        </p:nvSpPr>
        <p:spPr/>
        <p:txBody>
          <a:bodyPr/>
          <a:lstStyle/>
          <a:p>
            <a:endParaRPr lang="en-US" altLang="en-US">
              <a:cs typeface="Majalla UI"/>
            </a:endParaRPr>
          </a:p>
        </p:txBody>
      </p:sp>
      <p:pic>
        <p:nvPicPr>
          <p:cNvPr id="149508" name="Picture 2">
            <a:extLst>
              <a:ext uri="{FF2B5EF4-FFF2-40B4-BE49-F238E27FC236}">
                <a16:creationId xmlns:a16="http://schemas.microsoft.com/office/drawing/2014/main" id="{CB230ED6-3495-15D4-916C-EE622C47155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81201" y="981076"/>
            <a:ext cx="8075613" cy="534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2DDE70-33D0-86D0-72B8-63FF357563B7}"/>
              </a:ext>
            </a:extLst>
          </p:cNvPr>
          <p:cNvSpPr>
            <a:spLocks noGrp="1"/>
          </p:cNvSpPr>
          <p:nvPr>
            <p:ph type="title"/>
          </p:nvPr>
        </p:nvSpPr>
        <p:spPr/>
        <p:txBody>
          <a:bodyPr>
            <a:normAutofit/>
          </a:bodyPr>
          <a:lstStyle/>
          <a:p>
            <a:pPr algn="r" rtl="1"/>
            <a:r>
              <a:rPr lang="fa-IR" sz="2400" b="1" dirty="0"/>
              <a:t>ید ادرار در خانم های باردار شرکت کننده در طرح پایش ید جامعه </a:t>
            </a:r>
            <a:endParaRPr lang="en-US" sz="2400" b="1" dirty="0"/>
          </a:p>
        </p:txBody>
      </p:sp>
      <p:sp>
        <p:nvSpPr>
          <p:cNvPr id="3" name="Content Placeholder 2">
            <a:extLst>
              <a:ext uri="{FF2B5EF4-FFF2-40B4-BE49-F238E27FC236}">
                <a16:creationId xmlns:a16="http://schemas.microsoft.com/office/drawing/2014/main" id="{F5654502-853C-1CCE-400B-74BAE7AE5770}"/>
              </a:ext>
            </a:extLst>
          </p:cNvPr>
          <p:cNvSpPr>
            <a:spLocks noGrp="1"/>
          </p:cNvSpPr>
          <p:nvPr>
            <p:ph idx="1"/>
          </p:nvPr>
        </p:nvSpPr>
        <p:spPr/>
        <p:txBody>
          <a:bodyPr/>
          <a:lstStyle/>
          <a:p>
            <a:pPr algn="r" rtl="1"/>
            <a:r>
              <a:rPr lang="fa-IR" dirty="0"/>
              <a:t>میانه ید ادرار در مادران باردار 128 میکروگرم در لیتر</a:t>
            </a:r>
          </a:p>
          <a:p>
            <a:pPr algn="r" rtl="1"/>
            <a:r>
              <a:rPr lang="fa-IR" dirty="0"/>
              <a:t>گیلان 123</a:t>
            </a:r>
          </a:p>
          <a:p>
            <a:pPr algn="r" rtl="1"/>
            <a:r>
              <a:rPr lang="fa-IR" dirty="0"/>
              <a:t>تنها در 8 استان از 32 استان میانه ید ادرار بالای 150 میکروگرم در لیتر دارند. نتایج نشان میدهد که استان یزد با میانه 191 میکروگرم در لیتر بالاترین سطح ید را دارد، در حالی که استان قم با میانه 102 میکروگرم در لیتر پایینترین سطح را نشان میدهد.</a:t>
            </a:r>
          </a:p>
          <a:p>
            <a:pPr algn="r" rtl="1"/>
            <a:endParaRPr lang="en-US" dirty="0"/>
          </a:p>
        </p:txBody>
      </p:sp>
    </p:spTree>
    <p:extLst>
      <p:ext uri="{BB962C8B-B14F-4D97-AF65-F5344CB8AC3E}">
        <p14:creationId xmlns:p14="http://schemas.microsoft.com/office/powerpoint/2010/main" val="7016177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E5C04B-53F4-57C3-26BF-01744F3B6B90}"/>
              </a:ext>
            </a:extLst>
          </p:cNvPr>
          <p:cNvSpPr>
            <a:spLocks noGrp="1"/>
          </p:cNvSpPr>
          <p:nvPr>
            <p:ph type="title"/>
          </p:nvPr>
        </p:nvSpPr>
        <p:spPr/>
        <p:txBody>
          <a:bodyPr/>
          <a:lstStyle/>
          <a:p>
            <a:pPr algn="ctr"/>
            <a:endParaRPr lang="en-US" dirty="0"/>
          </a:p>
        </p:txBody>
      </p:sp>
      <p:sp>
        <p:nvSpPr>
          <p:cNvPr id="3" name="Content Placeholder 2">
            <a:extLst>
              <a:ext uri="{FF2B5EF4-FFF2-40B4-BE49-F238E27FC236}">
                <a16:creationId xmlns:a16="http://schemas.microsoft.com/office/drawing/2014/main" id="{E9C7E33F-4C72-9345-1EE6-6502111EB693}"/>
              </a:ext>
            </a:extLst>
          </p:cNvPr>
          <p:cNvSpPr>
            <a:spLocks noGrp="1"/>
          </p:cNvSpPr>
          <p:nvPr>
            <p:ph idx="1"/>
          </p:nvPr>
        </p:nvSpPr>
        <p:spPr/>
        <p:txBody>
          <a:bodyPr/>
          <a:lstStyle/>
          <a:p>
            <a:pPr marL="0" indent="0" algn="r">
              <a:buNone/>
            </a:pPr>
            <a:r>
              <a:rPr lang="fa-IR" dirty="0"/>
              <a:t>1-</a:t>
            </a:r>
            <a:endParaRPr lang="en-US" dirty="0"/>
          </a:p>
        </p:txBody>
      </p:sp>
      <p:pic>
        <p:nvPicPr>
          <p:cNvPr id="5" name="Picture 4">
            <a:extLst>
              <a:ext uri="{FF2B5EF4-FFF2-40B4-BE49-F238E27FC236}">
                <a16:creationId xmlns:a16="http://schemas.microsoft.com/office/drawing/2014/main" id="{B0909836-231A-0832-C076-9A293A679B01}"/>
              </a:ext>
            </a:extLst>
          </p:cNvPr>
          <p:cNvPicPr>
            <a:picLocks noChangeAspect="1"/>
          </p:cNvPicPr>
          <p:nvPr/>
        </p:nvPicPr>
        <p:blipFill>
          <a:blip r:embed="rId2"/>
          <a:stretch>
            <a:fillRect/>
          </a:stretch>
        </p:blipFill>
        <p:spPr>
          <a:xfrm>
            <a:off x="1158998" y="0"/>
            <a:ext cx="9633857" cy="6858000"/>
          </a:xfrm>
          <a:prstGeom prst="rect">
            <a:avLst/>
          </a:prstGeom>
        </p:spPr>
      </p:pic>
    </p:spTree>
    <p:extLst>
      <p:ext uri="{BB962C8B-B14F-4D97-AF65-F5344CB8AC3E}">
        <p14:creationId xmlns:p14="http://schemas.microsoft.com/office/powerpoint/2010/main" val="14651279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9C32BA-71AD-2EDE-F759-2C89793C9BA2}"/>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AB90CB02-E1F5-4C9F-B94C-1C9D8D47A686}"/>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C0704BDF-B223-FFDF-C1A0-1BD7EE4406C5}"/>
              </a:ext>
            </a:extLst>
          </p:cNvPr>
          <p:cNvPicPr>
            <a:picLocks noChangeAspect="1"/>
          </p:cNvPicPr>
          <p:nvPr/>
        </p:nvPicPr>
        <p:blipFill>
          <a:blip r:embed="rId2"/>
          <a:stretch>
            <a:fillRect/>
          </a:stretch>
        </p:blipFill>
        <p:spPr>
          <a:xfrm>
            <a:off x="1689639" y="274443"/>
            <a:ext cx="8812721" cy="6218432"/>
          </a:xfrm>
          <a:prstGeom prst="rect">
            <a:avLst/>
          </a:prstGeom>
        </p:spPr>
      </p:pic>
    </p:spTree>
    <p:extLst>
      <p:ext uri="{BB962C8B-B14F-4D97-AF65-F5344CB8AC3E}">
        <p14:creationId xmlns:p14="http://schemas.microsoft.com/office/powerpoint/2010/main" val="68305800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411</TotalTime>
  <Words>4460</Words>
  <Application>Microsoft Office PowerPoint</Application>
  <PresentationFormat>Widescreen</PresentationFormat>
  <Paragraphs>262</Paragraphs>
  <Slides>42</Slides>
  <Notes>1</Notes>
  <HiddenSlides>0</HiddenSlides>
  <MMClips>0</MMClips>
  <ScaleCrop>false</ScaleCrop>
  <HeadingPairs>
    <vt:vector size="6" baseType="variant">
      <vt:variant>
        <vt:lpstr>Fonts Used</vt:lpstr>
      </vt:variant>
      <vt:variant>
        <vt:i4>17</vt:i4>
      </vt:variant>
      <vt:variant>
        <vt:lpstr>Theme</vt:lpstr>
      </vt:variant>
      <vt:variant>
        <vt:i4>1</vt:i4>
      </vt:variant>
      <vt:variant>
        <vt:lpstr>Slide Titles</vt:lpstr>
      </vt:variant>
      <vt:variant>
        <vt:i4>42</vt:i4>
      </vt:variant>
    </vt:vector>
  </HeadingPairs>
  <TitlesOfParts>
    <vt:vector size="60" baseType="lpstr">
      <vt:lpstr>2  Kamran Outline</vt:lpstr>
      <vt:lpstr>AngsanaUPC</vt:lpstr>
      <vt:lpstr>Arial</vt:lpstr>
      <vt:lpstr>B Lotus</vt:lpstr>
      <vt:lpstr>B Mitra</vt:lpstr>
      <vt:lpstr>B Nazanin</vt:lpstr>
      <vt:lpstr>B Roya</vt:lpstr>
      <vt:lpstr>B Titr</vt:lpstr>
      <vt:lpstr>B Traffic</vt:lpstr>
      <vt:lpstr>B Zar</vt:lpstr>
      <vt:lpstr>Calibri</vt:lpstr>
      <vt:lpstr>Calibri Light</vt:lpstr>
      <vt:lpstr>Majalla UI</vt:lpstr>
      <vt:lpstr>Tahoma</vt:lpstr>
      <vt:lpstr>Times New Roman</vt:lpstr>
      <vt:lpstr>Traditional Arabic</vt:lpstr>
      <vt:lpstr>Wingdings</vt:lpstr>
      <vt:lpstr>Office Theme</vt:lpstr>
      <vt:lpstr>پايش يد ادرار</vt:lpstr>
      <vt:lpstr>PowerPoint Presentation</vt:lpstr>
      <vt:lpstr>دستورعمل ابلاغی دفتر بهبود تغذیه جامعه-سال 1395 حدود میانه ید ادرار دانش آموزان و مادران بارداربرای تعیین کفایت دریافت ید جامعه</vt:lpstr>
      <vt:lpstr>PowerPoint Presentation</vt:lpstr>
      <vt:lpstr>(نتایج ششمین پایش کشوری ) IDD برنامه </vt:lpstr>
      <vt:lpstr> </vt:lpstr>
      <vt:lpstr>ید ادرار در خانم های باردار شرکت کننده در طرح پایش ید جامعه </vt:lpstr>
      <vt:lpstr>PowerPoint Presentation</vt:lpstr>
      <vt:lpstr>PowerPoint Presentation</vt:lpstr>
      <vt:lpstr>انتظارات در اجرای برنامه پیشگیری و کنترل اختلالات ناشی از کمبود ید(IDD)</vt:lpstr>
      <vt:lpstr>مقدار قابل قبول نمک براساس آخرین دستورعمل دفتر بهبود تغذیه جامعه در سال 1403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اصول کلی تغذیه تکمیلی</vt:lpstr>
      <vt:lpstr>برخی از مواد غذایی نامناسب یا ممنوع برای تغذیه کودکان زیر یك سال</vt:lpstr>
      <vt:lpstr>روشهای مغذی کردن غذا</vt:lpstr>
      <vt:lpstr>روشهای مقوی کردن غذا </vt:lpstr>
      <vt:lpstr>  پیشگیری و کنترل اضافه وزن و چاقی در بزرگسالان</vt:lpstr>
      <vt:lpstr>چاقی معضل گریبانگیر کشورهای دنیا</vt:lpstr>
      <vt:lpstr>PowerPoint Presentation</vt:lpstr>
      <vt:lpstr>انواع چاقی در بزرگسالان</vt:lpstr>
      <vt:lpstr>PowerPoint Presentation</vt:lpstr>
      <vt:lpstr>PowerPoint Presentation</vt:lpstr>
      <vt:lpstr>به بیماران مبتلا به اضافه وزن و چاقی و برای پیشگیری از چاقی نکات زیر باید آموزش داده شود:</vt:lpstr>
      <vt:lpstr>به بیماران مبتلا به اضافه وزن و چاقی و برای پیشگیری از چاقی نکات زیر باید آموزش داده شود:</vt:lpstr>
      <vt:lpstr>فعالیت بدنی</vt:lpstr>
      <vt:lpstr>غربالگری تغذیه ای 30 تا 59 سال (میانسالان)  ویژه مراقب سلامت /بهورز</vt:lpstr>
      <vt:lpstr>فرایند و فلوچارت ارجاع</vt:lpstr>
      <vt:lpstr>غربالگری تغذیه ای جوانان29-18 سال ویژه مراقب سلامت/بهورز مبتلا به اضافه وزن و چاقی</vt:lpstr>
      <vt:lpstr>غربالگری تغذیه ای میانسالان(59-30 سال) ویژه مراقب سلامت/بهورز مبتلا به اضافه وزن</vt:lpstr>
      <vt:lpstr>غربالگری تغذیه ای میانسالان(59-30 سال) ویژه مراقب سلامت/بهورز مبتلا به چاقی</vt:lpstr>
      <vt:lpstr>پیشگیری از چاقی</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LRG</dc:creator>
  <cp:lastModifiedBy>LRG</cp:lastModifiedBy>
  <cp:revision>15</cp:revision>
  <dcterms:created xsi:type="dcterms:W3CDTF">2025-07-21T05:17:14Z</dcterms:created>
  <dcterms:modified xsi:type="dcterms:W3CDTF">2025-08-16T07:04:41Z</dcterms:modified>
</cp:coreProperties>
</file>